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74" r:id="rId5"/>
  </p:sldMasterIdLst>
  <p:notesMasterIdLst>
    <p:notesMasterId r:id="rId28"/>
  </p:notesMasterIdLst>
  <p:sldIdLst>
    <p:sldId id="257" r:id="rId6"/>
    <p:sldId id="260" r:id="rId7"/>
    <p:sldId id="276" r:id="rId8"/>
    <p:sldId id="277" r:id="rId9"/>
    <p:sldId id="278" r:id="rId10"/>
    <p:sldId id="279" r:id="rId11"/>
    <p:sldId id="259" r:id="rId12"/>
    <p:sldId id="283" r:id="rId13"/>
    <p:sldId id="284" r:id="rId14"/>
    <p:sldId id="3407" r:id="rId15"/>
    <p:sldId id="286" r:id="rId16"/>
    <p:sldId id="265" r:id="rId17"/>
    <p:sldId id="256" r:id="rId18"/>
    <p:sldId id="258" r:id="rId19"/>
    <p:sldId id="269" r:id="rId20"/>
    <p:sldId id="268" r:id="rId21"/>
    <p:sldId id="273" r:id="rId22"/>
    <p:sldId id="266" r:id="rId23"/>
    <p:sldId id="261" r:id="rId24"/>
    <p:sldId id="264" r:id="rId25"/>
    <p:sldId id="263" r:id="rId26"/>
    <p:sldId id="267"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0000"/>
    <a:srgbClr val="03426A"/>
    <a:srgbClr val="ECECE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409"/>
    <p:restoredTop sz="96132"/>
  </p:normalViewPr>
  <p:slideViewPr>
    <p:cSldViewPr snapToGrid="0">
      <p:cViewPr varScale="1">
        <p:scale>
          <a:sx n="111" d="100"/>
          <a:sy n="111" d="100"/>
        </p:scale>
        <p:origin x="34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6D5AE1-E448-4B80-BFE7-97E250AC45E1}" type="datetimeFigureOut">
              <a:rPr lang="en-US" smtClean="0"/>
              <a:t>2/10/2026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2739E4-E17C-4575-A8A3-17C5EAB9A38D}" type="slidenum">
              <a:rPr lang="en-US" smtClean="0"/>
              <a:t>‹#›</a:t>
            </a:fld>
            <a:endParaRPr lang="en-US"/>
          </a:p>
        </p:txBody>
      </p:sp>
    </p:spTree>
    <p:extLst>
      <p:ext uri="{BB962C8B-B14F-4D97-AF65-F5344CB8AC3E}">
        <p14:creationId xmlns:p14="http://schemas.microsoft.com/office/powerpoint/2010/main" val="42897292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8" Type="http://schemas.openxmlformats.org/officeDocument/2006/relationships/hyperlink" Target="https://en.wikipedia.org/wiki/2024_United_States_Senate_election_in_Michigan" TargetMode="External"/><Relationship Id="rId13" Type="http://schemas.openxmlformats.org/officeDocument/2006/relationships/hyperlink" Target="https://en.wikipedia.org/wiki/Party_leaders_of_the_United_States_Senate" TargetMode="External"/><Relationship Id="rId3" Type="http://schemas.openxmlformats.org/officeDocument/2006/relationships/hyperlink" Target="https://en.wikipedia.org/wiki/2024_United_States_Senate_election_in_West_Virginia" TargetMode="External"/><Relationship Id="rId7" Type="http://schemas.openxmlformats.org/officeDocument/2006/relationships/hyperlink" Target="https://en.wikipedia.org/wiki/2024_United_States_Senate_election_in_Arizona" TargetMode="External"/><Relationship Id="rId12" Type="http://schemas.openxmlformats.org/officeDocument/2006/relationships/hyperlink" Target="https://en.wikipedia.org/wiki/Senate_Republican_Conference"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s://en.wikipedia.org/wiki/2024_United_States_Senate_election_in_Pennsylvania" TargetMode="External"/><Relationship Id="rId11" Type="http://schemas.openxmlformats.org/officeDocument/2006/relationships/hyperlink" Target="https://en.wikipedia.org/wiki/Kamala_Harris" TargetMode="External"/><Relationship Id="rId5" Type="http://schemas.openxmlformats.org/officeDocument/2006/relationships/hyperlink" Target="https://en.wikipedia.org/wiki/2024_United_States_Senate_election_in_Ohio" TargetMode="External"/><Relationship Id="rId10" Type="http://schemas.openxmlformats.org/officeDocument/2006/relationships/hyperlink" Target="https://en.wikipedia.org/wiki/2024_United_States_Senate_election_in_Wisconsin" TargetMode="External"/><Relationship Id="rId4" Type="http://schemas.openxmlformats.org/officeDocument/2006/relationships/hyperlink" Target="https://en.wikipedia.org/wiki/2024_United_States_Senate_election_in_Montana" TargetMode="External"/><Relationship Id="rId9" Type="http://schemas.openxmlformats.org/officeDocument/2006/relationships/hyperlink" Target="https://en.wikipedia.org/wiki/2024_United_States_Senate_election_in_Nevada"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utilitydive.com/news/congress-speed-act-permitting-grid/806933/"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s://www.congress.gov/bill/119th-congress/house-bill/3898" TargetMode="External"/><Relationship Id="rId5" Type="http://schemas.openxmlformats.org/officeDocument/2006/relationships/hyperlink" Target="https://transportation.house.gov/news/documentsingle.aspx?DocumentID=409165" TargetMode="External"/><Relationship Id="rId4" Type="http://schemas.openxmlformats.org/officeDocument/2006/relationships/hyperlink" Target="https://www.congress.gov/bill/119th-congress/house-bill/4776" TargetMode="External"/></Relationships>
</file>

<file path=ppt/notesSlides/_rels/notesSlide4.xml.rels><?xml version="1.0" encoding="UTF-8" standalone="yes"?>
<Relationships xmlns="http://schemas.openxmlformats.org/package/2006/relationships"><Relationship Id="rId8" Type="http://schemas.openxmlformats.org/officeDocument/2006/relationships/hyperlink" Target="https://www.congress.gov/bill/119th-congress/senate-bill/844" TargetMode="External"/><Relationship Id="rId3" Type="http://schemas.openxmlformats.org/officeDocument/2006/relationships/hyperlink" Target="https://www.congress.gov/bill/119th-congress/house-bill/20" TargetMode="External"/><Relationship Id="rId7" Type="http://schemas.openxmlformats.org/officeDocument/2006/relationships/hyperlink" Target="https://www.congress.gov/bill/119th-congress/house-bill/5408"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s://punchbowl.news/wp-content/uploads/01-08-25-Pro-Labor-Framework-2.pdf" TargetMode="External"/><Relationship Id="rId5" Type="http://schemas.openxmlformats.org/officeDocument/2006/relationships/hyperlink" Target="https://myprivateballot.com/issues/pro-act/" TargetMode="External"/><Relationship Id="rId10" Type="http://schemas.openxmlformats.org/officeDocument/2006/relationships/hyperlink" Target="https://www.congress.gov/bill/119th-congress/senate-bill/2984" TargetMode="External"/><Relationship Id="rId4" Type="http://schemas.openxmlformats.org/officeDocument/2006/relationships/hyperlink" Target="https://www.congress.gov/bill/119th-congress/senate-bill/852" TargetMode="External"/><Relationship Id="rId9" Type="http://schemas.openxmlformats.org/officeDocument/2006/relationships/hyperlink" Target="https://www.congress.gov/bill/119th-congress/house-bill/4154" TargetMode="External"/></Relationships>
</file>

<file path=ppt/notesSlides/_rels/notesSlide5.xml.rels><?xml version="1.0" encoding="UTF-8" standalone="yes"?>
<Relationships xmlns="http://schemas.openxmlformats.org/package/2006/relationships"><Relationship Id="rId8" Type="http://schemas.openxmlformats.org/officeDocument/2006/relationships/hyperlink" Target="https://ballotpedia.org/United_States_House_of_Representatives_elections,_2024" TargetMode="External"/><Relationship Id="rId13" Type="http://schemas.openxmlformats.org/officeDocument/2006/relationships/hyperlink" Target="https://ballotpedia.org/Redistricting_in_Florida_ahead_of_the_2026_elections" TargetMode="External"/><Relationship Id="rId3" Type="http://schemas.openxmlformats.org/officeDocument/2006/relationships/hyperlink" Target="https://ballotpedia.org/Redistricting_in_California_ahead_of_the_2026_elections" TargetMode="External"/><Relationship Id="rId7" Type="http://schemas.openxmlformats.org/officeDocument/2006/relationships/hyperlink" Target="https://ballotpedia.org/Redistricting_in_Texas_ahead_of_the_2026_elections" TargetMode="External"/><Relationship Id="rId12" Type="http://schemas.openxmlformats.org/officeDocument/2006/relationships/hyperlink" Target="https://ballotpedia.org/Redistricting_in_Louisiana_ahead_of_the_2026_elections"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s://ballotpedia.org/Redistricting_in_Ohio_ahead_of_the_2026_elections" TargetMode="External"/><Relationship Id="rId11" Type="http://schemas.openxmlformats.org/officeDocument/2006/relationships/hyperlink" Target="https://ballotpedia.org/Redistricting_in_Georgia_ahead_of_the_2026_elections" TargetMode="External"/><Relationship Id="rId5" Type="http://schemas.openxmlformats.org/officeDocument/2006/relationships/hyperlink" Target="https://ballotpedia.org/Redistricting_in_North_Carolina_ahead_of_the_2026_elections" TargetMode="External"/><Relationship Id="rId10" Type="http://schemas.openxmlformats.org/officeDocument/2006/relationships/hyperlink" Target="https://ballotpedia.org/Redistricting_in_Utah_ahead_of_the_2026_elections" TargetMode="External"/><Relationship Id="rId4" Type="http://schemas.openxmlformats.org/officeDocument/2006/relationships/hyperlink" Target="https://ballotpedia.org/Redistricting_in_Missouri_ahead_of_the_2026_elections" TargetMode="External"/><Relationship Id="rId9" Type="http://schemas.openxmlformats.org/officeDocument/2006/relationships/hyperlink" Target="https://ballotpedia.org/United_States_House_of_Representatives_elections,_2026" TargetMode="External"/><Relationship Id="rId14" Type="http://schemas.openxmlformats.org/officeDocument/2006/relationships/hyperlink" Target="https://ballotpedia.org/Redistricting_in_Virginia_ahead_of_the_2026_elections"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*Rep. Mikie Sherrill (D-NJ) resigned 11/20/2025.</a:t>
            </a:r>
          </a:p>
          <a:p>
            <a:r>
              <a:rPr lang="en-US" sz="1200" b="0" i="0" kern="1200" dirty="0">
                <a:solidFill>
                  <a:schemeClr val="tx1"/>
                </a:solidFill>
                <a:effectLst/>
                <a:latin typeface="+mn-lt"/>
                <a:ea typeface="+mn-ea"/>
                <a:cs typeface="+mn-cs"/>
              </a:rPr>
              <a:t>*Rep. Marjorie Taylor-Green (R-GA) resigned 01/05/2026.</a:t>
            </a:r>
          </a:p>
          <a:p>
            <a:r>
              <a:rPr lang="en-US" sz="1200" b="0" i="0" kern="1200" dirty="0">
                <a:solidFill>
                  <a:schemeClr val="tx1"/>
                </a:solidFill>
                <a:effectLst/>
                <a:latin typeface="+mn-lt"/>
                <a:ea typeface="+mn-ea"/>
                <a:cs typeface="+mn-cs"/>
              </a:rPr>
              <a:t>*Rep. Doug LaMalfa (R-CA) died 01/06/2026.</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F0BF83AC-A352-46AA-B9A7-A51DE92C6CC9}" type="slidenum">
              <a:rPr kumimoji="0" lang="en-US" sz="1200" b="0" i="0" u="none" strike="noStrike" kern="0" cap="none" spc="0" normalizeH="0" baseline="0" noProof="0" smtClean="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a:t>
            </a:fld>
            <a:endParaRPr kumimoji="0" lang="en-US" sz="12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42682761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r>
              <a:rPr lang="en-US" dirty="0"/>
              <a:t>Republicans won control of the U.S. Senate by flipping an open independent-held seat in </a:t>
            </a:r>
            <a:r>
              <a:rPr lang="en-US" dirty="0">
                <a:hlinkClick r:id="rId3" tooltip="2024 United States Senate election in West Virginia"/>
              </a:rPr>
              <a:t>West Virginia</a:t>
            </a:r>
            <a:r>
              <a:rPr lang="en-US" dirty="0"/>
              <a:t>; defeating Democratic incumbents in </a:t>
            </a:r>
            <a:r>
              <a:rPr lang="en-US" dirty="0">
                <a:hlinkClick r:id="rId4" tooltip="2024 United States Senate election in Montana"/>
              </a:rPr>
              <a:t>Montana</a:t>
            </a:r>
            <a:r>
              <a:rPr lang="en-US" dirty="0"/>
              <a:t>, </a:t>
            </a:r>
            <a:r>
              <a:rPr lang="en-US" dirty="0">
                <a:hlinkClick r:id="rId5" tooltip="2024 United States Senate election in Ohio"/>
              </a:rPr>
              <a:t>Ohio</a:t>
            </a:r>
            <a:r>
              <a:rPr lang="en-US" dirty="0"/>
              <a:t>, and </a:t>
            </a:r>
            <a:r>
              <a:rPr lang="en-US" dirty="0">
                <a:hlinkClick r:id="rId6" tooltip="2024 United States Senate election in Pennsylvania"/>
              </a:rPr>
              <a:t>Pennsylvania</a:t>
            </a:r>
            <a:r>
              <a:rPr lang="en-US" dirty="0"/>
              <a:t>; and retaining all the seats they had previously held. Democrats flipped a seat in Arizona from an Independent (Kristen Synema) who caucused with the Democrats. </a:t>
            </a:r>
          </a:p>
          <a:p>
            <a:endParaRPr lang="en-US" dirty="0"/>
          </a:p>
          <a:p>
            <a:r>
              <a:rPr lang="en-US" dirty="0"/>
              <a:t>Democratic candidates were elected in </a:t>
            </a:r>
            <a:r>
              <a:rPr lang="en-US" dirty="0">
                <a:hlinkClick r:id="rId7" tooltip="2024 United States Senate election in Arizona"/>
              </a:rPr>
              <a:t>Arizona</a:t>
            </a:r>
            <a:r>
              <a:rPr lang="en-US" dirty="0"/>
              <a:t>, </a:t>
            </a:r>
            <a:r>
              <a:rPr lang="en-US" dirty="0">
                <a:hlinkClick r:id="rId8" tooltip="2024 United States Senate election in Michigan"/>
              </a:rPr>
              <a:t>Michigan</a:t>
            </a:r>
            <a:r>
              <a:rPr lang="en-US" dirty="0"/>
              <a:t>, </a:t>
            </a:r>
            <a:r>
              <a:rPr lang="en-US" dirty="0">
                <a:hlinkClick r:id="rId9" tooltip="2024 United States Senate election in Nevada"/>
              </a:rPr>
              <a:t>Nevada</a:t>
            </a:r>
            <a:r>
              <a:rPr lang="en-US" dirty="0"/>
              <a:t>, and </a:t>
            </a:r>
            <a:r>
              <a:rPr lang="en-US" dirty="0">
                <a:hlinkClick r:id="rId10" tooltip="2024 United States Senate election in Wisconsin"/>
              </a:rPr>
              <a:t>Wisconsin</a:t>
            </a:r>
            <a:r>
              <a:rPr lang="en-US" dirty="0"/>
              <a:t>, despite Trump having won those states. No Republican won in a state that </a:t>
            </a:r>
            <a:r>
              <a:rPr lang="en-US" dirty="0">
                <a:hlinkClick r:id="rId11" tooltip="Kamala Harris"/>
              </a:rPr>
              <a:t>Kamala Harris</a:t>
            </a:r>
            <a:r>
              <a:rPr lang="en-US" dirty="0"/>
              <a:t> carried in the presidential election.</a:t>
            </a:r>
          </a:p>
          <a:p>
            <a:endParaRPr lang="en-US" dirty="0"/>
          </a:p>
          <a:p>
            <a:r>
              <a:rPr lang="en-US" dirty="0"/>
              <a:t>McConnell served from 2007 to 2025 as the leader of the </a:t>
            </a:r>
            <a:r>
              <a:rPr lang="en-US" dirty="0">
                <a:hlinkClick r:id="rId12" tooltip="Senate Republican Conference"/>
              </a:rPr>
              <a:t>Senate Republican Conference</a:t>
            </a:r>
            <a:r>
              <a:rPr lang="en-US" dirty="0"/>
              <a:t>, including two stints as minority leader (2007 to 2015 and 2021 to 2025), and was majority leader from 2015 to 2021, making him the longest-serving </a:t>
            </a:r>
            <a:r>
              <a:rPr lang="en-US" dirty="0">
                <a:hlinkClick r:id="rId13" tooltip="Party leaders of the United States Senate"/>
              </a:rPr>
              <a:t>Senate party leader</a:t>
            </a:r>
            <a:r>
              <a:rPr lang="en-US" dirty="0"/>
              <a:t> in U.S. history. He and his teams were masters of Senate procedure.</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F0BF83AC-A352-46AA-B9A7-A51DE92C6CC9}" type="slidenum">
              <a:rPr kumimoji="0" lang="en-US" sz="1200" b="0" i="0" u="none" strike="noStrike" kern="0" cap="none" spc="0" normalizeH="0" baseline="0" noProof="0" smtClean="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a:t>
            </a:fld>
            <a:endParaRPr kumimoji="0" lang="en-US" sz="12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8469842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pPr lvl="1"/>
            <a:r>
              <a:rPr lang="en-US" dirty="0"/>
              <a:t>House passage of ABC-supported </a:t>
            </a:r>
            <a:r>
              <a:rPr lang="en-US" u="sng" dirty="0">
                <a:hlinkClick r:id="rId3"/>
              </a:rPr>
              <a:t>Standardizing Permitting and Expediting Economic Development Act</a:t>
            </a:r>
            <a:r>
              <a:rPr lang="en-US" dirty="0"/>
              <a:t> (SPEED) Act (</a:t>
            </a:r>
            <a:r>
              <a:rPr lang="en-US" u="sng" dirty="0">
                <a:hlinkClick r:id="rId4"/>
              </a:rPr>
              <a:t>H.R. 4776</a:t>
            </a:r>
            <a:r>
              <a:rPr lang="en-US" dirty="0"/>
              <a:t>), introduced by Rep. Bruce Westerman (R-Ark) via the House Natural Resources committee.  NEPA reform bill.</a:t>
            </a:r>
          </a:p>
          <a:p>
            <a:pPr lvl="1"/>
            <a:r>
              <a:rPr lang="en-US" u="sng" dirty="0">
                <a:hlinkClick r:id="rId5"/>
              </a:rPr>
              <a:t>House passage</a:t>
            </a:r>
            <a:r>
              <a:rPr lang="en-US" dirty="0"/>
              <a:t> of the </a:t>
            </a:r>
            <a:r>
              <a:rPr lang="en-US" u="sng" dirty="0"/>
              <a:t>ABC-supported </a:t>
            </a:r>
            <a:r>
              <a:rPr lang="en-US" dirty="0"/>
              <a:t>Promoting Efficient Review for Modern Infrastructure Today (PERMIT) Act (</a:t>
            </a:r>
            <a:r>
              <a:rPr lang="en-US" u="sng" dirty="0">
                <a:hlinkClick r:id="rId6"/>
              </a:rPr>
              <a:t>H.R. 3898</a:t>
            </a:r>
            <a:r>
              <a:rPr lang="en-US" dirty="0"/>
              <a:t>) via Rep. Mike Collins (R-GA) via the House Transportation and Infrastructure Committee. Clean Water Act Reform Bill.</a:t>
            </a:r>
          </a:p>
          <a:p>
            <a:pPr lvl="1"/>
            <a:r>
              <a:rPr lang="en-US" dirty="0"/>
              <a:t>Congress taking up Clean Air Act Permit Reform bills too.</a:t>
            </a:r>
          </a:p>
          <a:p>
            <a:pPr lvl="1"/>
            <a:r>
              <a:rPr lang="en-US" dirty="0"/>
              <a:t>WOTUS reforms by EPA and USACE</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F0BF83AC-A352-46AA-B9A7-A51DE92C6CC9}" type="slidenum">
              <a:rPr kumimoji="0" lang="en-US" sz="1200" b="0" i="0" u="none" strike="noStrike" kern="0" cap="none" spc="0" normalizeH="0" baseline="0" noProof="0" smtClean="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a:t>
            </a:fld>
            <a:endParaRPr kumimoji="0" lang="en-US" sz="12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8526720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pPr lvl="0"/>
            <a:r>
              <a:rPr lang="en-US" b="1" dirty="0"/>
              <a:t>PRO Act: </a:t>
            </a:r>
            <a:r>
              <a:rPr lang="en-US" dirty="0"/>
              <a:t>ABC opposes the PRO Act (</a:t>
            </a:r>
            <a:r>
              <a:rPr lang="en-US" u="sng" dirty="0">
                <a:hlinkClick r:id="rId3"/>
              </a:rPr>
              <a:t>H.R. 20</a:t>
            </a:r>
            <a:r>
              <a:rPr lang="en-US" dirty="0"/>
              <a:t>/</a:t>
            </a:r>
            <a:r>
              <a:rPr lang="en-US" u="sng" dirty="0">
                <a:hlinkClick r:id="rId4"/>
              </a:rPr>
              <a:t>S. 852</a:t>
            </a:r>
            <a:r>
              <a:rPr lang="en-US" dirty="0"/>
              <a:t>), </a:t>
            </a:r>
            <a:r>
              <a:rPr lang="en-US" b="1" dirty="0"/>
              <a:t> </a:t>
            </a:r>
            <a:r>
              <a:rPr lang="en-US" dirty="0"/>
              <a:t>which includes </a:t>
            </a:r>
            <a:r>
              <a:rPr lang="en-US" u="sng" dirty="0">
                <a:hlinkClick r:id="rId5"/>
              </a:rPr>
              <a:t>dozens of provisions</a:t>
            </a:r>
            <a:r>
              <a:rPr lang="en-US" dirty="0"/>
              <a:t> that would significantly alter longstanding labor law, override state right-to-work laws, and reduce worker choice when deciding whether to join a labor union.</a:t>
            </a:r>
          </a:p>
          <a:p>
            <a:pPr lvl="0"/>
            <a:r>
              <a:rPr lang="en-US" b="1" dirty="0"/>
              <a:t>Sen. Hawley’s Labor Framework:</a:t>
            </a:r>
            <a:r>
              <a:rPr lang="en-US" dirty="0"/>
              <a:t> APCA opposes Sen. Hawley’s </a:t>
            </a:r>
            <a:r>
              <a:rPr lang="en-US" u="sng" dirty="0">
                <a:hlinkClick r:id="rId6"/>
              </a:rPr>
              <a:t>Labor Framework</a:t>
            </a:r>
            <a:r>
              <a:rPr lang="en-US" dirty="0"/>
              <a:t>, which includes the Faster Labor Contracts Act (</a:t>
            </a:r>
            <a:r>
              <a:rPr lang="en-US" u="sng" dirty="0">
                <a:hlinkClick r:id="rId7"/>
              </a:rPr>
              <a:t>H.R. 5408</a:t>
            </a:r>
            <a:r>
              <a:rPr lang="en-US" dirty="0"/>
              <a:t>/</a:t>
            </a:r>
            <a:r>
              <a:rPr lang="en-US" u="sng" dirty="0">
                <a:hlinkClick r:id="rId8"/>
              </a:rPr>
              <a:t>S. 844</a:t>
            </a:r>
            <a:r>
              <a:rPr lang="en-US" dirty="0"/>
              <a:t>) and PRO Act provisions that encourage ambush elections and limit First Amendment rights of employers to communicate with employees during union organizing campaigns and elections.</a:t>
            </a:r>
          </a:p>
          <a:p>
            <a:pPr lvl="0"/>
            <a:r>
              <a:rPr lang="en-US" b="1" dirty="0"/>
              <a:t>Ask:</a:t>
            </a:r>
            <a:r>
              <a:rPr lang="en-US" dirty="0"/>
              <a:t> Cosponsor the Employee Rights Act (</a:t>
            </a:r>
            <a:r>
              <a:rPr lang="en-US" u="sng" dirty="0">
                <a:hlinkClick r:id="rId9"/>
              </a:rPr>
              <a:t>H.R. 4154</a:t>
            </a:r>
            <a:r>
              <a:rPr lang="en-US" dirty="0"/>
              <a:t>/</a:t>
            </a:r>
            <a:r>
              <a:rPr lang="en-US" u="sng" dirty="0">
                <a:hlinkClick r:id="rId10"/>
              </a:rPr>
              <a:t>S. 2984</a:t>
            </a:r>
            <a:r>
              <a:rPr lang="en-US" dirty="0"/>
              <a:t>). Key workforce protection provisions of the ERA would guarantee that all union elections occur under secret ballot, clarify the joint-employer standard to protect the flexibility of independent contractors, require worker permission for dues to be used for political purposes, and protect employee personal information and privacy during union organizing campaigns.</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F0BF83AC-A352-46AA-B9A7-A51DE92C6CC9}" type="slidenum">
              <a:rPr kumimoji="0" lang="en-US" sz="1200" b="0" i="0" u="none" strike="noStrike" kern="0" cap="none" spc="0" normalizeH="0" baseline="0" noProof="0" smtClean="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6</a:t>
            </a:fld>
            <a:endParaRPr kumimoji="0" lang="en-US" sz="12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9491406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r>
              <a:rPr lang="en-US" b="1" dirty="0"/>
              <a:t>State Redistricting:</a:t>
            </a:r>
          </a:p>
          <a:p>
            <a:endParaRPr lang="en-US" b="1" dirty="0"/>
          </a:p>
          <a:p>
            <a:r>
              <a:rPr lang="en-US" b="1" dirty="0"/>
              <a:t>As of January 2026:</a:t>
            </a:r>
            <a:endParaRPr lang="en-US" dirty="0"/>
          </a:p>
          <a:p>
            <a:r>
              <a:rPr lang="en-US" dirty="0"/>
              <a:t>Five states—</a:t>
            </a:r>
            <a:r>
              <a:rPr lang="en-US" dirty="0">
                <a:hlinkClick r:id="rId3" tooltip="Redistricting in California ahead of the 2026 elections"/>
              </a:rPr>
              <a:t>California</a:t>
            </a:r>
            <a:r>
              <a:rPr lang="en-US" dirty="0"/>
              <a:t>, </a:t>
            </a:r>
            <a:r>
              <a:rPr lang="en-US" dirty="0">
                <a:hlinkClick r:id="rId4" tooltip="Redistricting in Missouri ahead of the 2026 elections"/>
              </a:rPr>
              <a:t>Missouri</a:t>
            </a:r>
            <a:r>
              <a:rPr lang="en-US" dirty="0"/>
              <a:t>, </a:t>
            </a:r>
            <a:r>
              <a:rPr lang="en-US" dirty="0">
                <a:hlinkClick r:id="rId5" tooltip="Redistricting in North Carolina ahead of the 2026 elections"/>
              </a:rPr>
              <a:t>North Carolina</a:t>
            </a:r>
            <a:r>
              <a:rPr lang="en-US" dirty="0"/>
              <a:t>, </a:t>
            </a:r>
            <a:r>
              <a:rPr lang="en-US" dirty="0">
                <a:hlinkClick r:id="rId6" tooltip="Redistricting in Ohio ahead of the 2026 elections"/>
              </a:rPr>
              <a:t>Ohio</a:t>
            </a:r>
            <a:r>
              <a:rPr lang="en-US" dirty="0"/>
              <a:t>, and </a:t>
            </a:r>
            <a:r>
              <a:rPr lang="en-US" dirty="0">
                <a:hlinkClick r:id="rId7" tooltip="Redistricting in Texas ahead of the 2026 elections"/>
              </a:rPr>
              <a:t>Texas</a:t>
            </a:r>
            <a:r>
              <a:rPr lang="en-US" dirty="0"/>
              <a:t>—had passed a new congressional map between the </a:t>
            </a:r>
            <a:r>
              <a:rPr lang="en-US" dirty="0">
                <a:hlinkClick r:id="rId8" tooltip="United States House of Representatives elections, 2024"/>
              </a:rPr>
              <a:t>2024</a:t>
            </a:r>
            <a:r>
              <a:rPr lang="en-US" dirty="0"/>
              <a:t> and </a:t>
            </a:r>
            <a:r>
              <a:rPr lang="en-US" dirty="0">
                <a:hlinkClick r:id="rId9" tooltip="United States House of Representatives elections, 2026"/>
              </a:rPr>
              <a:t>2026</a:t>
            </a:r>
            <a:r>
              <a:rPr lang="en-US" dirty="0"/>
              <a:t> elections, and litigation had led to a new map in </a:t>
            </a:r>
            <a:r>
              <a:rPr lang="en-US" dirty="0">
                <a:hlinkClick r:id="rId10" tooltip="Redistricting in Utah ahead of the 2026 elections"/>
              </a:rPr>
              <a:t>Utah</a:t>
            </a:r>
            <a:r>
              <a:rPr lang="en-US" dirty="0"/>
              <a:t>.</a:t>
            </a:r>
          </a:p>
          <a:p>
            <a:r>
              <a:rPr lang="en-US" dirty="0"/>
              <a:t>Three states—</a:t>
            </a:r>
            <a:r>
              <a:rPr lang="en-US" dirty="0">
                <a:hlinkClick r:id="rId11" tooltip="Redistricting in Georgia ahead of the 2026 elections"/>
              </a:rPr>
              <a:t>Georgia</a:t>
            </a:r>
            <a:r>
              <a:rPr lang="en-US" dirty="0"/>
              <a:t>, </a:t>
            </a:r>
            <a:r>
              <a:rPr lang="en-US" dirty="0">
                <a:hlinkClick r:id="rId12" tooltip="Redistricting in Louisiana ahead of the 2026 elections"/>
              </a:rPr>
              <a:t>Louisiana</a:t>
            </a:r>
            <a:r>
              <a:rPr lang="en-US" dirty="0"/>
              <a:t>, and New York—had congressional or state legislative maps that were subject to change due to ongoing litigation.</a:t>
            </a:r>
          </a:p>
          <a:p>
            <a:r>
              <a:rPr lang="en-US" dirty="0"/>
              <a:t>Three states—</a:t>
            </a:r>
            <a:r>
              <a:rPr lang="en-US" dirty="0">
                <a:hlinkClick r:id="rId13" tooltip="Redistricting in Florida ahead of the 2026 elections"/>
              </a:rPr>
              <a:t>Florida</a:t>
            </a:r>
            <a:r>
              <a:rPr lang="en-US" dirty="0"/>
              <a:t>, Maryland, and </a:t>
            </a:r>
            <a:r>
              <a:rPr lang="en-US" dirty="0">
                <a:hlinkClick r:id="rId14" tooltip="Redistricting in Virginia ahead of the 2026 elections"/>
              </a:rPr>
              <a:t>Virginia</a:t>
            </a:r>
            <a:r>
              <a:rPr lang="en-US" dirty="0"/>
              <a:t>—had taken official action toward voluntary redistricting.</a:t>
            </a:r>
          </a:p>
          <a:p>
            <a:endParaRPr lang="en-US" dirty="0"/>
          </a:p>
          <a:p>
            <a:endParaRPr lang="en-US" dirty="0"/>
          </a:p>
          <a:p>
            <a:r>
              <a:rPr lang="en-US" dirty="0"/>
              <a:t>https://www.ncsl.org/elections-and-campaigns/2026-state-primary-election-dates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F0BF83AC-A352-46AA-B9A7-A51DE92C6CC9}" type="slidenum">
              <a:rPr kumimoji="0" lang="en-US" sz="1200" b="0" i="0" u="none" strike="noStrike" kern="0" cap="none" spc="0" normalizeH="0" baseline="0" noProof="0" smtClean="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7</a:t>
            </a:fld>
            <a:endParaRPr kumimoji="0" lang="en-US" sz="12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1408993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r>
              <a:rPr lang="en-US" dirty="0"/>
              <a:t>There are 35 seats up in 2026 - including special elections in Florida and Ohio - of which 22 are held by Republicans. Democrats can retake control with a net gain of four seats.</a:t>
            </a:r>
          </a:p>
          <a:p>
            <a:endParaRPr lang="en-US" dirty="0"/>
          </a:p>
          <a:p>
            <a:r>
              <a:rPr lang="en-US" dirty="0"/>
              <a:t>https://www.270towin.com/2026-senate-election/</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F0BF83AC-A352-46AA-B9A7-A51DE92C6CC9}" type="slidenum">
              <a:rPr kumimoji="0" lang="en-US" sz="1200" b="0" i="0" u="none" strike="noStrike" kern="0" cap="none" spc="0" normalizeH="0" baseline="0" noProof="0" smtClean="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9</a:t>
            </a:fld>
            <a:endParaRPr kumimoji="0" lang="en-US" sz="12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8083517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r>
              <a:rPr lang="en-US" dirty="0"/>
              <a:t>Includes seats not up for re-election. Control of Senate marked at 50 seats. Current composition is 53-47.</a:t>
            </a:r>
          </a:p>
          <a:p>
            <a:endParaRPr lang="en-US" dirty="0"/>
          </a:p>
          <a:p>
            <a:r>
              <a:rPr lang="en-US" dirty="0"/>
              <a:t>There are 35 seats up in 2026 - including special elections in Florida and Ohio - of which 22 are held by Republicans. Democrats can retake control with a net gain of four seats.</a:t>
            </a:r>
          </a:p>
          <a:p>
            <a:endParaRPr lang="en-US" dirty="0"/>
          </a:p>
          <a:p>
            <a:r>
              <a:rPr lang="en-US" dirty="0"/>
              <a:t>New Hampshire open Senate race after Sen. Jeanne Shaheen declined to seek a fourth term. Kamala Harris carried this state but GOP has a state trifecta. Chris Pappas. Scott Brown (Senator from Massachusetts, 2010-2013) and nominee for this seat in 2014, or John E. Sununu (former U.S. Senator from this seat 2003-2009 and brother of NH Gov. Chris Sununu).</a:t>
            </a:r>
          </a:p>
          <a:p>
            <a:endParaRPr lang="en-US" dirty="0"/>
          </a:p>
          <a:p>
            <a:r>
              <a:rPr lang="en-US" dirty="0"/>
              <a:t>Ohio special election for JD Vance seat after Husted served out 2025 after Gov. DeWine appointed him. Former House Speaker from 2001 to 2009 and then Ohio Senator and then Ohio LG from 2011 to 2019.</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F0BF83AC-A352-46AA-B9A7-A51DE92C6CC9}" type="slidenum">
              <a:rPr lang="en-US" smtClean="0"/>
              <a:t>10</a:t>
            </a:fld>
            <a:endParaRPr lang="en-US" dirty="0"/>
          </a:p>
        </p:txBody>
      </p:sp>
    </p:spTree>
    <p:extLst>
      <p:ext uri="{BB962C8B-B14F-4D97-AF65-F5344CB8AC3E}">
        <p14:creationId xmlns:p14="http://schemas.microsoft.com/office/powerpoint/2010/main" val="21329370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svg"/><Relationship Id="rId7" Type="http://schemas.openxmlformats.org/officeDocument/2006/relationships/image" Target="../media/image17.svg"/><Relationship Id="rId12"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16.png"/><Relationship Id="rId11" Type="http://schemas.openxmlformats.org/officeDocument/2006/relationships/image" Target="../media/image21.svg"/><Relationship Id="rId5" Type="http://schemas.openxmlformats.org/officeDocument/2006/relationships/image" Target="../media/image15.sv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sv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hyperlink" Target="http://www.gasolutions.net/" TargetMode="External"/><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0741DC20-78C7-46DC-9191-2DC0B3B1D4BC}"/>
              </a:ext>
            </a:extLst>
          </p:cNvPr>
          <p:cNvSpPr/>
          <p:nvPr userDrawn="1"/>
        </p:nvSpPr>
        <p:spPr>
          <a:xfrm>
            <a:off x="4058195" y="6021977"/>
            <a:ext cx="3944982" cy="83602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D5C038D-10E4-A954-FD3F-DFFE0FED80C1}"/>
              </a:ext>
            </a:extLst>
          </p:cNvPr>
          <p:cNvSpPr/>
          <p:nvPr userDrawn="1"/>
        </p:nvSpPr>
        <p:spPr>
          <a:xfrm>
            <a:off x="7776754" y="0"/>
            <a:ext cx="4415246"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Parallelogram 19">
            <a:extLst>
              <a:ext uri="{FF2B5EF4-FFF2-40B4-BE49-F238E27FC236}">
                <a16:creationId xmlns:a16="http://schemas.microsoft.com/office/drawing/2014/main" id="{E7157A5D-CABE-53D1-9A02-2381049CB3D5}"/>
              </a:ext>
            </a:extLst>
          </p:cNvPr>
          <p:cNvSpPr/>
          <p:nvPr userDrawn="1"/>
        </p:nvSpPr>
        <p:spPr>
          <a:xfrm>
            <a:off x="4275909" y="0"/>
            <a:ext cx="7916091" cy="6858000"/>
          </a:xfrm>
          <a:prstGeom prst="parallelogram">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itle 1">
            <a:extLst>
              <a:ext uri="{FF2B5EF4-FFF2-40B4-BE49-F238E27FC236}">
                <a16:creationId xmlns:a16="http://schemas.microsoft.com/office/drawing/2014/main" id="{8110E10C-DF56-6BCF-F0D8-506E22E4F6CC}"/>
              </a:ext>
            </a:extLst>
          </p:cNvPr>
          <p:cNvSpPr>
            <a:spLocks noGrp="1"/>
          </p:cNvSpPr>
          <p:nvPr>
            <p:ph type="ctrTitle"/>
          </p:nvPr>
        </p:nvSpPr>
        <p:spPr>
          <a:xfrm>
            <a:off x="5456627" y="2279446"/>
            <a:ext cx="5599612" cy="2090100"/>
          </a:xfrm>
        </p:spPr>
        <p:txBody>
          <a:bodyPr anchor="b"/>
          <a:lstStyle>
            <a:lvl1pPr algn="ctr">
              <a:defRPr sz="4400">
                <a:solidFill>
                  <a:schemeClr val="bg1"/>
                </a:solidFill>
              </a:defRPr>
            </a:lvl1pPr>
          </a:lstStyle>
          <a:p>
            <a:r>
              <a:rPr lang="en-US"/>
              <a:t>Click to edit Master title style</a:t>
            </a:r>
            <a:endParaRPr lang="en-US" dirty="0"/>
          </a:p>
        </p:txBody>
      </p:sp>
      <p:sp>
        <p:nvSpPr>
          <p:cNvPr id="22" name="Subtitle 2">
            <a:extLst>
              <a:ext uri="{FF2B5EF4-FFF2-40B4-BE49-F238E27FC236}">
                <a16:creationId xmlns:a16="http://schemas.microsoft.com/office/drawing/2014/main" id="{5B090998-2616-DAD7-058E-2D67D5FC5FA1}"/>
              </a:ext>
            </a:extLst>
          </p:cNvPr>
          <p:cNvSpPr>
            <a:spLocks noGrp="1"/>
          </p:cNvSpPr>
          <p:nvPr>
            <p:ph type="subTitle" idx="1"/>
          </p:nvPr>
        </p:nvSpPr>
        <p:spPr>
          <a:xfrm>
            <a:off x="5456626" y="4434176"/>
            <a:ext cx="5599611" cy="739985"/>
          </a:xfrm>
        </p:spPr>
        <p:txBody>
          <a:bodyPr>
            <a:normAutofit/>
          </a:bodyPr>
          <a:lstStyle>
            <a:lvl1pPr marL="0" indent="0" algn="ctr">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26" name="Picture 25" descr="A blue and red square with a lightning bolt in the middle&#10;&#10;Description automatically generated">
            <a:extLst>
              <a:ext uri="{FF2B5EF4-FFF2-40B4-BE49-F238E27FC236}">
                <a16:creationId xmlns:a16="http://schemas.microsoft.com/office/drawing/2014/main" id="{3F151DC3-D7D6-9D24-2900-D5421F902382}"/>
              </a:ext>
            </a:extLst>
          </p:cNvPr>
          <p:cNvPicPr>
            <a:picLocks noChangeAspect="1"/>
          </p:cNvPicPr>
          <p:nvPr userDrawn="1"/>
        </p:nvPicPr>
        <p:blipFill>
          <a:blip r:embed="rId2"/>
          <a:stretch>
            <a:fillRect/>
          </a:stretch>
        </p:blipFill>
        <p:spPr>
          <a:xfrm>
            <a:off x="1135761" y="1954408"/>
            <a:ext cx="2671422" cy="2949184"/>
          </a:xfrm>
          <a:prstGeom prst="rect">
            <a:avLst/>
          </a:prstGeom>
        </p:spPr>
      </p:pic>
    </p:spTree>
    <p:extLst>
      <p:ext uri="{BB962C8B-B14F-4D97-AF65-F5344CB8AC3E}">
        <p14:creationId xmlns:p14="http://schemas.microsoft.com/office/powerpoint/2010/main" val="9729929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DAA6897-9F7D-95A1-ABA7-9E3009D659DE}"/>
              </a:ext>
            </a:extLst>
          </p:cNvPr>
          <p:cNvSpPr/>
          <p:nvPr userDrawn="1"/>
        </p:nvSpPr>
        <p:spPr>
          <a:xfrm>
            <a:off x="0" y="0"/>
            <a:ext cx="12192000"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arallelogram 6">
            <a:extLst>
              <a:ext uri="{FF2B5EF4-FFF2-40B4-BE49-F238E27FC236}">
                <a16:creationId xmlns:a16="http://schemas.microsoft.com/office/drawing/2014/main" id="{312D9A62-F653-1C34-BBE2-3CB8078EFD89}"/>
              </a:ext>
            </a:extLst>
          </p:cNvPr>
          <p:cNvSpPr/>
          <p:nvPr userDrawn="1"/>
        </p:nvSpPr>
        <p:spPr>
          <a:xfrm>
            <a:off x="1" y="0"/>
            <a:ext cx="12192000" cy="6858000"/>
          </a:xfrm>
          <a:prstGeom prst="parallelogram">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D261F0A-5B72-0C7E-4023-E2C94821E73F}"/>
              </a:ext>
            </a:extLst>
          </p:cNvPr>
          <p:cNvSpPr>
            <a:spLocks noGrp="1"/>
          </p:cNvSpPr>
          <p:nvPr>
            <p:ph type="title"/>
          </p:nvPr>
        </p:nvSpPr>
        <p:spPr>
          <a:xfrm>
            <a:off x="2429782" y="1595438"/>
            <a:ext cx="7332436" cy="2731633"/>
          </a:xfrm>
        </p:spPr>
        <p:txBody>
          <a:bodyPr anchor="b"/>
          <a:lstStyle>
            <a:lvl1pPr algn="ctr">
              <a:defRPr sz="6000">
                <a:solidFill>
                  <a:schemeClr val="bg1"/>
                </a:solidFill>
              </a:defRPr>
            </a:lvl1pPr>
          </a:lstStyle>
          <a:p>
            <a:r>
              <a:rPr lang="en-US"/>
              <a:t>Click to edit Master title style</a:t>
            </a:r>
            <a:endParaRPr lang="en-US" dirty="0"/>
          </a:p>
        </p:txBody>
      </p:sp>
      <p:pic>
        <p:nvPicPr>
          <p:cNvPr id="10" name="Picture 9" descr="A black and white logo&#10;&#10;Description automatically generated">
            <a:extLst>
              <a:ext uri="{FF2B5EF4-FFF2-40B4-BE49-F238E27FC236}">
                <a16:creationId xmlns:a16="http://schemas.microsoft.com/office/drawing/2014/main" id="{082754FC-20AD-16FD-F7E7-297781D4816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487600" y="5148262"/>
            <a:ext cx="1216800" cy="1343705"/>
          </a:xfrm>
          <a:prstGeom prst="rect">
            <a:avLst/>
          </a:prstGeom>
        </p:spPr>
      </p:pic>
    </p:spTree>
    <p:extLst>
      <p:ext uri="{BB962C8B-B14F-4D97-AF65-F5344CB8AC3E}">
        <p14:creationId xmlns:p14="http://schemas.microsoft.com/office/powerpoint/2010/main" val="13639339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ERO 00">
    <p:bg>
      <p:bgPr>
        <a:solidFill>
          <a:srgbClr val="212B5E"/>
        </a:solidFill>
        <a:effectLst/>
      </p:bgPr>
    </p:bg>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1C06FB34-CC05-963F-30D4-CD76172B29CD}"/>
              </a:ext>
            </a:extLst>
          </p:cNvPr>
          <p:cNvPicPr>
            <a:picLocks noChangeAspect="1"/>
          </p:cNvPicPr>
          <p:nvPr userDrawn="1"/>
        </p:nvPicPr>
        <p:blipFill>
          <a:blip r:embed="rId2">
            <a:alphaModFix amt="8000"/>
            <a:extLst>
              <a:ext uri="{28A0092B-C50C-407E-A947-70E740481C1C}">
                <a14:useLocalDpi xmlns:a14="http://schemas.microsoft.com/office/drawing/2010/main"/>
              </a:ext>
            </a:extLst>
          </a:blip>
          <a:stretch>
            <a:fillRect/>
          </a:stretch>
        </p:blipFill>
        <p:spPr>
          <a:xfrm>
            <a:off x="16198" y="0"/>
            <a:ext cx="12175802" cy="6858000"/>
          </a:xfrm>
          <a:prstGeom prst="rect">
            <a:avLst/>
          </a:prstGeom>
        </p:spPr>
      </p:pic>
      <p:sp>
        <p:nvSpPr>
          <p:cNvPr id="20" name="Rectangle 19">
            <a:extLst>
              <a:ext uri="{FF2B5EF4-FFF2-40B4-BE49-F238E27FC236}">
                <a16:creationId xmlns:a16="http://schemas.microsoft.com/office/drawing/2014/main" id="{3D7DDC26-59B3-B417-FD66-3311B8E545DD}"/>
              </a:ext>
            </a:extLst>
          </p:cNvPr>
          <p:cNvSpPr/>
          <p:nvPr userDrawn="1"/>
        </p:nvSpPr>
        <p:spPr>
          <a:xfrm>
            <a:off x="3855720" y="1295400"/>
            <a:ext cx="8328181" cy="64008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1" name="Rectangle 20">
            <a:extLst>
              <a:ext uri="{FF2B5EF4-FFF2-40B4-BE49-F238E27FC236}">
                <a16:creationId xmlns:a16="http://schemas.microsoft.com/office/drawing/2014/main" id="{B95A425B-AE1A-8130-0230-4151B1F274A1}"/>
              </a:ext>
            </a:extLst>
          </p:cNvPr>
          <p:cNvSpPr/>
          <p:nvPr userDrawn="1"/>
        </p:nvSpPr>
        <p:spPr>
          <a:xfrm>
            <a:off x="3931920" y="2087880"/>
            <a:ext cx="8251981" cy="64008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2" name="Rectangle 21">
            <a:extLst>
              <a:ext uri="{FF2B5EF4-FFF2-40B4-BE49-F238E27FC236}">
                <a16:creationId xmlns:a16="http://schemas.microsoft.com/office/drawing/2014/main" id="{5963B4F4-E9E7-E8FE-DE79-263B28FA3E1C}"/>
              </a:ext>
            </a:extLst>
          </p:cNvPr>
          <p:cNvSpPr/>
          <p:nvPr userDrawn="1"/>
        </p:nvSpPr>
        <p:spPr>
          <a:xfrm>
            <a:off x="3855720" y="2880360"/>
            <a:ext cx="8336280" cy="64008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3" name="Rectangle 22">
            <a:extLst>
              <a:ext uri="{FF2B5EF4-FFF2-40B4-BE49-F238E27FC236}">
                <a16:creationId xmlns:a16="http://schemas.microsoft.com/office/drawing/2014/main" id="{F85E6C7A-DB79-8126-67DD-4D8182A1938A}"/>
              </a:ext>
            </a:extLst>
          </p:cNvPr>
          <p:cNvSpPr/>
          <p:nvPr userDrawn="1"/>
        </p:nvSpPr>
        <p:spPr>
          <a:xfrm>
            <a:off x="3931921" y="3672840"/>
            <a:ext cx="8260080" cy="64008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4" name="Rectangle 23">
            <a:extLst>
              <a:ext uri="{FF2B5EF4-FFF2-40B4-BE49-F238E27FC236}">
                <a16:creationId xmlns:a16="http://schemas.microsoft.com/office/drawing/2014/main" id="{3F0EBB24-10F1-34BA-D1FF-10F1E52687FE}"/>
              </a:ext>
            </a:extLst>
          </p:cNvPr>
          <p:cNvSpPr/>
          <p:nvPr userDrawn="1"/>
        </p:nvSpPr>
        <p:spPr>
          <a:xfrm>
            <a:off x="3855720" y="4465320"/>
            <a:ext cx="8328181" cy="64008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5" name="Rectangle 24">
            <a:extLst>
              <a:ext uri="{FF2B5EF4-FFF2-40B4-BE49-F238E27FC236}">
                <a16:creationId xmlns:a16="http://schemas.microsoft.com/office/drawing/2014/main" id="{78D5BCF8-EE1D-26A9-F474-506C2EB25908}"/>
              </a:ext>
            </a:extLst>
          </p:cNvPr>
          <p:cNvSpPr/>
          <p:nvPr userDrawn="1"/>
        </p:nvSpPr>
        <p:spPr>
          <a:xfrm>
            <a:off x="3931921" y="5257800"/>
            <a:ext cx="8260080" cy="64008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6" name="Rectangle 25">
            <a:extLst>
              <a:ext uri="{FF2B5EF4-FFF2-40B4-BE49-F238E27FC236}">
                <a16:creationId xmlns:a16="http://schemas.microsoft.com/office/drawing/2014/main" id="{AC697224-E97F-C8A6-5C04-918C87C4BD6B}"/>
              </a:ext>
            </a:extLst>
          </p:cNvPr>
          <p:cNvSpPr/>
          <p:nvPr userDrawn="1"/>
        </p:nvSpPr>
        <p:spPr>
          <a:xfrm>
            <a:off x="3700447" y="1295400"/>
            <a:ext cx="7553197" cy="4602480"/>
          </a:xfrm>
          <a:prstGeom prst="rect">
            <a:avLst/>
          </a:prstGeom>
          <a:solidFill>
            <a:srgbClr val="212B5E"/>
          </a:solidFill>
          <a:ln w="571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Title 1">
            <a:extLst>
              <a:ext uri="{FF2B5EF4-FFF2-40B4-BE49-F238E27FC236}">
                <a16:creationId xmlns:a16="http://schemas.microsoft.com/office/drawing/2014/main" id="{95C9F9FA-8CCF-CB4E-8E9F-0669EAF27C3B}"/>
              </a:ext>
            </a:extLst>
          </p:cNvPr>
          <p:cNvSpPr>
            <a:spLocks noGrp="1"/>
          </p:cNvSpPr>
          <p:nvPr>
            <p:ph type="title"/>
          </p:nvPr>
        </p:nvSpPr>
        <p:spPr>
          <a:xfrm>
            <a:off x="4667332" y="1778317"/>
            <a:ext cx="5619426" cy="3327083"/>
          </a:xfrm>
        </p:spPr>
        <p:txBody>
          <a:bodyPr anchor="b"/>
          <a:lstStyle>
            <a:lvl1pPr algn="ctr">
              <a:defRPr sz="60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1377767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ERO 01">
    <p:spTree>
      <p:nvGrpSpPr>
        <p:cNvPr id="1" name=""/>
        <p:cNvGrpSpPr/>
        <p:nvPr/>
      </p:nvGrpSpPr>
      <p:grpSpPr>
        <a:xfrm>
          <a:off x="0" y="0"/>
          <a:ext cx="0" cy="0"/>
          <a:chOff x="0" y="0"/>
          <a:chExt cx="0" cy="0"/>
        </a:xfrm>
      </p:grpSpPr>
      <p:sp>
        <p:nvSpPr>
          <p:cNvPr id="7" name="Parallelogram 6">
            <a:extLst>
              <a:ext uri="{FF2B5EF4-FFF2-40B4-BE49-F238E27FC236}">
                <a16:creationId xmlns:a16="http://schemas.microsoft.com/office/drawing/2014/main" id="{8B348D02-E00A-14D1-CEA6-1BC88BFE711B}"/>
              </a:ext>
            </a:extLst>
          </p:cNvPr>
          <p:cNvSpPr/>
          <p:nvPr userDrawn="1"/>
        </p:nvSpPr>
        <p:spPr>
          <a:xfrm flipH="1">
            <a:off x="2666272" y="0"/>
            <a:ext cx="9509760" cy="6858000"/>
          </a:xfrm>
          <a:prstGeom prst="parallelogram">
            <a:avLst/>
          </a:prstGeom>
          <a:solidFill>
            <a:srgbClr val="212B5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a:extLst>
              <a:ext uri="{FF2B5EF4-FFF2-40B4-BE49-F238E27FC236}">
                <a16:creationId xmlns:a16="http://schemas.microsoft.com/office/drawing/2014/main" id="{D4B3EF45-7B15-C283-722D-A0D7854EC5F8}"/>
              </a:ext>
            </a:extLst>
          </p:cNvPr>
          <p:cNvSpPr/>
          <p:nvPr userDrawn="1"/>
        </p:nvSpPr>
        <p:spPr>
          <a:xfrm>
            <a:off x="564781" y="0"/>
            <a:ext cx="1630680" cy="2133600"/>
          </a:xfrm>
          <a:prstGeom prst="rect">
            <a:avLst/>
          </a:prstGeom>
          <a:solidFill>
            <a:srgbClr val="E03C3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9" name="Picture 8">
            <a:extLst>
              <a:ext uri="{FF2B5EF4-FFF2-40B4-BE49-F238E27FC236}">
                <a16:creationId xmlns:a16="http://schemas.microsoft.com/office/drawing/2014/main" id="{2EA2DD9C-7D71-EF09-DF7A-E57CD3C933C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1331" y="592889"/>
            <a:ext cx="1117580" cy="1235912"/>
          </a:xfrm>
          <a:prstGeom prst="rect">
            <a:avLst/>
          </a:prstGeom>
        </p:spPr>
      </p:pic>
      <p:sp>
        <p:nvSpPr>
          <p:cNvPr id="2" name="Title 1">
            <a:extLst>
              <a:ext uri="{FF2B5EF4-FFF2-40B4-BE49-F238E27FC236}">
                <a16:creationId xmlns:a16="http://schemas.microsoft.com/office/drawing/2014/main" id="{051BC46F-4D77-D74F-E232-0802BF6119C4}"/>
              </a:ext>
            </a:extLst>
          </p:cNvPr>
          <p:cNvSpPr>
            <a:spLocks noGrp="1"/>
          </p:cNvSpPr>
          <p:nvPr>
            <p:ph type="title"/>
          </p:nvPr>
        </p:nvSpPr>
        <p:spPr>
          <a:xfrm>
            <a:off x="3754934" y="1936103"/>
            <a:ext cx="7332436" cy="2731633"/>
          </a:xfrm>
        </p:spPr>
        <p:txBody>
          <a:bodyPr anchor="b"/>
          <a:lstStyle>
            <a:lvl1pPr algn="ctr">
              <a:defRPr sz="60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4654541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LIDE STYLE 01">
    <p:bg>
      <p:bgPr>
        <a:solidFill>
          <a:srgbClr val="E03C3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8EA6066-B2E9-83D2-D7B1-246C59CABB8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364" y="592889"/>
            <a:ext cx="1117580" cy="1235912"/>
          </a:xfrm>
          <a:prstGeom prst="rect">
            <a:avLst/>
          </a:prstGeom>
        </p:spPr>
      </p:pic>
      <p:grpSp>
        <p:nvGrpSpPr>
          <p:cNvPr id="6" name="Group 5">
            <a:extLst>
              <a:ext uri="{FF2B5EF4-FFF2-40B4-BE49-F238E27FC236}">
                <a16:creationId xmlns:a16="http://schemas.microsoft.com/office/drawing/2014/main" id="{6922E22B-87E7-5AC1-4EE8-B6C2AC8B1483}"/>
              </a:ext>
            </a:extLst>
          </p:cNvPr>
          <p:cNvGrpSpPr/>
          <p:nvPr userDrawn="1"/>
        </p:nvGrpSpPr>
        <p:grpSpPr>
          <a:xfrm rot="2643652">
            <a:off x="3733752" y="-1777895"/>
            <a:ext cx="15212257" cy="6715214"/>
            <a:chOff x="5782056" y="758952"/>
            <a:chExt cx="6409944" cy="3980688"/>
          </a:xfrm>
        </p:grpSpPr>
        <p:sp>
          <p:nvSpPr>
            <p:cNvPr id="7" name="Rectangle 6">
              <a:extLst>
                <a:ext uri="{FF2B5EF4-FFF2-40B4-BE49-F238E27FC236}">
                  <a16:creationId xmlns:a16="http://schemas.microsoft.com/office/drawing/2014/main" id="{AC6ED6C6-BC4E-7F0E-C7EB-546D52712A9F}"/>
                </a:ext>
              </a:extLst>
            </p:cNvPr>
            <p:cNvSpPr/>
            <p:nvPr/>
          </p:nvSpPr>
          <p:spPr>
            <a:xfrm>
              <a:off x="5782056" y="758952"/>
              <a:ext cx="6409944" cy="347472"/>
            </a:xfrm>
            <a:prstGeom prst="rect">
              <a:avLst/>
            </a:prstGeom>
            <a:solidFill>
              <a:srgbClr val="8C23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a:extLst>
                <a:ext uri="{FF2B5EF4-FFF2-40B4-BE49-F238E27FC236}">
                  <a16:creationId xmlns:a16="http://schemas.microsoft.com/office/drawing/2014/main" id="{BCA01AD3-498E-B96B-5925-FD3D9235DA1E}"/>
                </a:ext>
              </a:extLst>
            </p:cNvPr>
            <p:cNvSpPr/>
            <p:nvPr/>
          </p:nvSpPr>
          <p:spPr>
            <a:xfrm>
              <a:off x="5782056" y="1213104"/>
              <a:ext cx="6409944" cy="347472"/>
            </a:xfrm>
            <a:prstGeom prst="rect">
              <a:avLst/>
            </a:prstGeom>
            <a:solidFill>
              <a:srgbClr val="8C23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a:extLst>
                <a:ext uri="{FF2B5EF4-FFF2-40B4-BE49-F238E27FC236}">
                  <a16:creationId xmlns:a16="http://schemas.microsoft.com/office/drawing/2014/main" id="{04619255-8374-F414-FCD0-D19303892327}"/>
                </a:ext>
              </a:extLst>
            </p:cNvPr>
            <p:cNvSpPr/>
            <p:nvPr/>
          </p:nvSpPr>
          <p:spPr>
            <a:xfrm>
              <a:off x="5782056" y="1667256"/>
              <a:ext cx="6409944" cy="347472"/>
            </a:xfrm>
            <a:prstGeom prst="rect">
              <a:avLst/>
            </a:prstGeom>
            <a:solidFill>
              <a:srgbClr val="8C23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ectangle 9">
              <a:extLst>
                <a:ext uri="{FF2B5EF4-FFF2-40B4-BE49-F238E27FC236}">
                  <a16:creationId xmlns:a16="http://schemas.microsoft.com/office/drawing/2014/main" id="{A87DA406-73CC-C091-A5CF-76B719B256FA}"/>
                </a:ext>
              </a:extLst>
            </p:cNvPr>
            <p:cNvSpPr/>
            <p:nvPr/>
          </p:nvSpPr>
          <p:spPr>
            <a:xfrm>
              <a:off x="5782056" y="2121408"/>
              <a:ext cx="6409944" cy="347472"/>
            </a:xfrm>
            <a:prstGeom prst="rect">
              <a:avLst/>
            </a:prstGeom>
            <a:solidFill>
              <a:srgbClr val="8C23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Rectangle 10">
              <a:extLst>
                <a:ext uri="{FF2B5EF4-FFF2-40B4-BE49-F238E27FC236}">
                  <a16:creationId xmlns:a16="http://schemas.microsoft.com/office/drawing/2014/main" id="{0A26AEFA-14B7-EB7B-8334-086A5001206A}"/>
                </a:ext>
              </a:extLst>
            </p:cNvPr>
            <p:cNvSpPr/>
            <p:nvPr/>
          </p:nvSpPr>
          <p:spPr>
            <a:xfrm>
              <a:off x="5782056" y="2575560"/>
              <a:ext cx="6409944" cy="347472"/>
            </a:xfrm>
            <a:prstGeom prst="rect">
              <a:avLst/>
            </a:prstGeom>
            <a:solidFill>
              <a:srgbClr val="8C23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Rectangle 11">
              <a:extLst>
                <a:ext uri="{FF2B5EF4-FFF2-40B4-BE49-F238E27FC236}">
                  <a16:creationId xmlns:a16="http://schemas.microsoft.com/office/drawing/2014/main" id="{E9B09DE4-4AA8-C6DC-9BE0-6E02D8B580A9}"/>
                </a:ext>
              </a:extLst>
            </p:cNvPr>
            <p:cNvSpPr/>
            <p:nvPr/>
          </p:nvSpPr>
          <p:spPr>
            <a:xfrm>
              <a:off x="5782056" y="3029712"/>
              <a:ext cx="6409944" cy="347472"/>
            </a:xfrm>
            <a:prstGeom prst="rect">
              <a:avLst/>
            </a:prstGeom>
            <a:solidFill>
              <a:srgbClr val="8C23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 name="Rectangle 12">
              <a:extLst>
                <a:ext uri="{FF2B5EF4-FFF2-40B4-BE49-F238E27FC236}">
                  <a16:creationId xmlns:a16="http://schemas.microsoft.com/office/drawing/2014/main" id="{5A66BF37-C29A-4644-2769-8AB4B4EE82DE}"/>
                </a:ext>
              </a:extLst>
            </p:cNvPr>
            <p:cNvSpPr/>
            <p:nvPr/>
          </p:nvSpPr>
          <p:spPr>
            <a:xfrm>
              <a:off x="5782056" y="3483864"/>
              <a:ext cx="6409944" cy="347472"/>
            </a:xfrm>
            <a:prstGeom prst="rect">
              <a:avLst/>
            </a:prstGeom>
            <a:solidFill>
              <a:srgbClr val="8C23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4" name="Rectangle 13">
              <a:extLst>
                <a:ext uri="{FF2B5EF4-FFF2-40B4-BE49-F238E27FC236}">
                  <a16:creationId xmlns:a16="http://schemas.microsoft.com/office/drawing/2014/main" id="{607C14FC-A0AC-2FBA-E45E-037386B300F2}"/>
                </a:ext>
              </a:extLst>
            </p:cNvPr>
            <p:cNvSpPr/>
            <p:nvPr/>
          </p:nvSpPr>
          <p:spPr>
            <a:xfrm>
              <a:off x="5782056" y="3938016"/>
              <a:ext cx="6409944" cy="347472"/>
            </a:xfrm>
            <a:prstGeom prst="rect">
              <a:avLst/>
            </a:prstGeom>
            <a:solidFill>
              <a:srgbClr val="8C23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5" name="Rectangle 14">
              <a:extLst>
                <a:ext uri="{FF2B5EF4-FFF2-40B4-BE49-F238E27FC236}">
                  <a16:creationId xmlns:a16="http://schemas.microsoft.com/office/drawing/2014/main" id="{284E2B7E-CED1-AA9A-44D8-4B40F9E71B4E}"/>
                </a:ext>
              </a:extLst>
            </p:cNvPr>
            <p:cNvSpPr/>
            <p:nvPr/>
          </p:nvSpPr>
          <p:spPr>
            <a:xfrm>
              <a:off x="5782056" y="4392168"/>
              <a:ext cx="6409944" cy="347472"/>
            </a:xfrm>
            <a:prstGeom prst="rect">
              <a:avLst/>
            </a:prstGeom>
            <a:solidFill>
              <a:srgbClr val="8C23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grpSp>
      <p:sp>
        <p:nvSpPr>
          <p:cNvPr id="2" name="Rectangle 1">
            <a:extLst>
              <a:ext uri="{FF2B5EF4-FFF2-40B4-BE49-F238E27FC236}">
                <a16:creationId xmlns:a16="http://schemas.microsoft.com/office/drawing/2014/main" id="{74F1A54F-CDE7-9C95-344F-B395D23233ED}"/>
              </a:ext>
            </a:extLst>
          </p:cNvPr>
          <p:cNvSpPr/>
          <p:nvPr userDrawn="1"/>
        </p:nvSpPr>
        <p:spPr>
          <a:xfrm>
            <a:off x="3399183" y="-6122539"/>
            <a:ext cx="11076628" cy="6122540"/>
          </a:xfrm>
          <a:prstGeom prst="rect">
            <a:avLst/>
          </a:prstGeom>
          <a:solidFill>
            <a:srgbClr val="ECEC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9F81CCC-8F8A-F9E8-69DB-CDAD0EB680A7}"/>
              </a:ext>
            </a:extLst>
          </p:cNvPr>
          <p:cNvSpPr/>
          <p:nvPr userDrawn="1"/>
        </p:nvSpPr>
        <p:spPr>
          <a:xfrm>
            <a:off x="12192000" y="-536337"/>
            <a:ext cx="7247603" cy="9958633"/>
          </a:xfrm>
          <a:prstGeom prst="rect">
            <a:avLst/>
          </a:prstGeom>
          <a:solidFill>
            <a:srgbClr val="ECEC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9343B0D0-A490-18F3-7D7F-D1FC9D93827C}"/>
              </a:ext>
            </a:extLst>
          </p:cNvPr>
          <p:cNvSpPr/>
          <p:nvPr userDrawn="1"/>
        </p:nvSpPr>
        <p:spPr>
          <a:xfrm>
            <a:off x="8781647" y="6876661"/>
            <a:ext cx="7247603" cy="9958633"/>
          </a:xfrm>
          <a:prstGeom prst="rect">
            <a:avLst/>
          </a:prstGeom>
          <a:solidFill>
            <a:srgbClr val="ECEC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itle 1">
            <a:extLst>
              <a:ext uri="{FF2B5EF4-FFF2-40B4-BE49-F238E27FC236}">
                <a16:creationId xmlns:a16="http://schemas.microsoft.com/office/drawing/2014/main" id="{CCDF0C67-8B8F-5057-9BAE-C162EFBC4770}"/>
              </a:ext>
            </a:extLst>
          </p:cNvPr>
          <p:cNvSpPr>
            <a:spLocks noGrp="1"/>
          </p:cNvSpPr>
          <p:nvPr>
            <p:ph type="title"/>
          </p:nvPr>
        </p:nvSpPr>
        <p:spPr>
          <a:xfrm>
            <a:off x="1002364" y="2777237"/>
            <a:ext cx="7332436" cy="2731633"/>
          </a:xfrm>
        </p:spPr>
        <p:txBody>
          <a:bodyPr anchor="b"/>
          <a:lstStyle>
            <a:lvl1pPr algn="l">
              <a:defRPr sz="60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4245554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66EA75-DF9E-60E7-0965-578E2AA88B0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1D3CBA9-541E-596B-BAC9-E9E25579857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D22F840-9F8B-E069-77FC-68B03BDDF03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999C620B-B6CF-0759-B1FC-F5CF6794945C}"/>
              </a:ext>
            </a:extLst>
          </p:cNvPr>
          <p:cNvSpPr/>
          <p:nvPr userDrawn="1"/>
        </p:nvSpPr>
        <p:spPr>
          <a:xfrm>
            <a:off x="11111948" y="99392"/>
            <a:ext cx="1080052" cy="71561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blue and red square with a lightning bolt in the middle&#10;&#10;Description automatically generated">
            <a:extLst>
              <a:ext uri="{FF2B5EF4-FFF2-40B4-BE49-F238E27FC236}">
                <a16:creationId xmlns:a16="http://schemas.microsoft.com/office/drawing/2014/main" id="{C03FA128-CB80-09D4-691E-2BA6B20CB0F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401323" y="180488"/>
            <a:ext cx="501301" cy="553424"/>
          </a:xfrm>
          <a:prstGeom prst="rect">
            <a:avLst/>
          </a:prstGeom>
        </p:spPr>
      </p:pic>
    </p:spTree>
    <p:extLst>
      <p:ext uri="{BB962C8B-B14F-4D97-AF65-F5344CB8AC3E}">
        <p14:creationId xmlns:p14="http://schemas.microsoft.com/office/powerpoint/2010/main" val="42589763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87CECFC-5F32-D013-6802-FD586EB1AEB0}"/>
              </a:ext>
            </a:extLst>
          </p:cNvPr>
          <p:cNvSpPr/>
          <p:nvPr userDrawn="1"/>
        </p:nvSpPr>
        <p:spPr>
          <a:xfrm>
            <a:off x="11111948" y="99392"/>
            <a:ext cx="1080052" cy="71561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1F76316-BF62-2964-2D08-2D5E5AAD0F4C}"/>
              </a:ext>
            </a:extLst>
          </p:cNvPr>
          <p:cNvSpPr>
            <a:spLocks noGrp="1"/>
          </p:cNvSpPr>
          <p:nvPr>
            <p:ph type="title"/>
          </p:nvPr>
        </p:nvSpPr>
        <p:spPr/>
        <p:txBody>
          <a:bodyPr/>
          <a:lstStyle/>
          <a:p>
            <a:r>
              <a:rPr lang="en-US"/>
              <a:t>Click to edit Master title style</a:t>
            </a:r>
          </a:p>
        </p:txBody>
      </p:sp>
      <p:sp>
        <p:nvSpPr>
          <p:cNvPr id="5" name="Rectangle 4">
            <a:extLst>
              <a:ext uri="{FF2B5EF4-FFF2-40B4-BE49-F238E27FC236}">
                <a16:creationId xmlns:a16="http://schemas.microsoft.com/office/drawing/2014/main" id="{77052BBA-14DD-BBE0-AC78-324EF8EB4DF4}"/>
              </a:ext>
            </a:extLst>
          </p:cNvPr>
          <p:cNvSpPr/>
          <p:nvPr userDrawn="1"/>
        </p:nvSpPr>
        <p:spPr>
          <a:xfrm>
            <a:off x="11111948" y="99392"/>
            <a:ext cx="1080052" cy="71561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blue and red square with a lightning bolt in the middle&#10;&#10;Description automatically generated">
            <a:extLst>
              <a:ext uri="{FF2B5EF4-FFF2-40B4-BE49-F238E27FC236}">
                <a16:creationId xmlns:a16="http://schemas.microsoft.com/office/drawing/2014/main" id="{8F366357-B60A-8E53-0393-286352B4922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401323" y="180488"/>
            <a:ext cx="501301" cy="553424"/>
          </a:xfrm>
          <a:prstGeom prst="rect">
            <a:avLst/>
          </a:prstGeom>
        </p:spPr>
      </p:pic>
    </p:spTree>
    <p:extLst>
      <p:ext uri="{BB962C8B-B14F-4D97-AF65-F5344CB8AC3E}">
        <p14:creationId xmlns:p14="http://schemas.microsoft.com/office/powerpoint/2010/main" val="29887123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0648A87-30BB-0578-5E4C-BC4F46B09423}"/>
              </a:ext>
            </a:extLst>
          </p:cNvPr>
          <p:cNvSpPr/>
          <p:nvPr userDrawn="1"/>
        </p:nvSpPr>
        <p:spPr>
          <a:xfrm>
            <a:off x="4343400" y="6221186"/>
            <a:ext cx="3657600" cy="63681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D9F1401B-A7AF-647F-F982-F5CAEEA82146}"/>
              </a:ext>
            </a:extLst>
          </p:cNvPr>
          <p:cNvSpPr/>
          <p:nvPr userDrawn="1"/>
        </p:nvSpPr>
        <p:spPr>
          <a:xfrm>
            <a:off x="0" y="0"/>
            <a:ext cx="5183188"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158CD74-2067-906B-8A2B-5657B3DAC1F6}"/>
              </a:ext>
            </a:extLst>
          </p:cNvPr>
          <p:cNvSpPr>
            <a:spLocks noGrp="1"/>
          </p:cNvSpPr>
          <p:nvPr>
            <p:ph type="title"/>
          </p:nvPr>
        </p:nvSpPr>
        <p:spPr>
          <a:xfrm>
            <a:off x="839788" y="457200"/>
            <a:ext cx="3932237" cy="1600200"/>
          </a:xfrm>
        </p:spPr>
        <p:txBody>
          <a:bodyPr anchor="b"/>
          <a:lstStyle>
            <a:lvl1pPr>
              <a:defRPr sz="3200">
                <a:solidFill>
                  <a:schemeClr val="bg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EB23BFD-AFBE-CC83-E186-F5BABDEAC514}"/>
              </a:ext>
            </a:extLst>
          </p:cNvPr>
          <p:cNvSpPr>
            <a:spLocks noGrp="1"/>
          </p:cNvSpPr>
          <p:nvPr>
            <p:ph idx="1"/>
          </p:nvPr>
        </p:nvSpPr>
        <p:spPr>
          <a:xfrm>
            <a:off x="5470070" y="987425"/>
            <a:ext cx="6253844"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C36F5BD-4DD9-7297-5D83-98DC4ED1E434}"/>
              </a:ext>
            </a:extLst>
          </p:cNvPr>
          <p:cNvSpPr>
            <a:spLocks noGrp="1"/>
          </p:cNvSpPr>
          <p:nvPr>
            <p:ph type="body" sz="half" idx="2"/>
          </p:nvPr>
        </p:nvSpPr>
        <p:spPr>
          <a:xfrm>
            <a:off x="839788" y="2057400"/>
            <a:ext cx="3932237" cy="3811588"/>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9" name="Picture 8">
            <a:extLst>
              <a:ext uri="{FF2B5EF4-FFF2-40B4-BE49-F238E27FC236}">
                <a16:creationId xmlns:a16="http://schemas.microsoft.com/office/drawing/2014/main" id="{09B9BDB1-6A01-A3D8-FABE-2D11C80D5E8D}"/>
              </a:ext>
            </a:extLst>
          </p:cNvPr>
          <p:cNvPicPr>
            <a:picLocks noChangeAspect="1"/>
          </p:cNvPicPr>
          <p:nvPr userDrawn="1"/>
        </p:nvPicPr>
        <p:blipFill>
          <a:blip r:embed="rId2"/>
          <a:stretch>
            <a:fillRect/>
          </a:stretch>
        </p:blipFill>
        <p:spPr>
          <a:xfrm>
            <a:off x="8324835" y="6449899"/>
            <a:ext cx="3611350" cy="179387"/>
          </a:xfrm>
          <a:prstGeom prst="rect">
            <a:avLst/>
          </a:prstGeom>
        </p:spPr>
      </p:pic>
      <p:sp>
        <p:nvSpPr>
          <p:cNvPr id="5" name="Rectangle 4">
            <a:extLst>
              <a:ext uri="{FF2B5EF4-FFF2-40B4-BE49-F238E27FC236}">
                <a16:creationId xmlns:a16="http://schemas.microsoft.com/office/drawing/2014/main" id="{5E5F9AED-3691-6356-0420-541BD9F3B641}"/>
              </a:ext>
            </a:extLst>
          </p:cNvPr>
          <p:cNvSpPr/>
          <p:nvPr userDrawn="1"/>
        </p:nvSpPr>
        <p:spPr>
          <a:xfrm>
            <a:off x="11111948" y="99392"/>
            <a:ext cx="1080052" cy="71561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8B1C85B-CC77-626E-B09A-B71FB2EA3484}"/>
              </a:ext>
            </a:extLst>
          </p:cNvPr>
          <p:cNvSpPr/>
          <p:nvPr userDrawn="1"/>
        </p:nvSpPr>
        <p:spPr>
          <a:xfrm>
            <a:off x="11111948" y="99392"/>
            <a:ext cx="1080052" cy="71561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blue and red square with a lightning bolt in the middle&#10;&#10;Description automatically generated">
            <a:extLst>
              <a:ext uri="{FF2B5EF4-FFF2-40B4-BE49-F238E27FC236}">
                <a16:creationId xmlns:a16="http://schemas.microsoft.com/office/drawing/2014/main" id="{B6496DB5-8C17-FFCD-09D2-7A9CE60C9FC9}"/>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1401323" y="180488"/>
            <a:ext cx="501301" cy="553424"/>
          </a:xfrm>
          <a:prstGeom prst="rect">
            <a:avLst/>
          </a:prstGeom>
        </p:spPr>
      </p:pic>
    </p:spTree>
    <p:extLst>
      <p:ext uri="{BB962C8B-B14F-4D97-AF65-F5344CB8AC3E}">
        <p14:creationId xmlns:p14="http://schemas.microsoft.com/office/powerpoint/2010/main" val="24343788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HERO 03">
    <p:spTree>
      <p:nvGrpSpPr>
        <p:cNvPr id="1" name=""/>
        <p:cNvGrpSpPr/>
        <p:nvPr/>
      </p:nvGrpSpPr>
      <p:grpSpPr>
        <a:xfrm>
          <a:off x="0" y="0"/>
          <a:ext cx="0" cy="0"/>
          <a:chOff x="0" y="0"/>
          <a:chExt cx="0" cy="0"/>
        </a:xfrm>
      </p:grpSpPr>
      <p:sp>
        <p:nvSpPr>
          <p:cNvPr id="10" name="Parallelogram 9">
            <a:extLst>
              <a:ext uri="{FF2B5EF4-FFF2-40B4-BE49-F238E27FC236}">
                <a16:creationId xmlns:a16="http://schemas.microsoft.com/office/drawing/2014/main" id="{700B1738-6554-880D-C38B-8A68C55B3D07}"/>
              </a:ext>
            </a:extLst>
          </p:cNvPr>
          <p:cNvSpPr/>
          <p:nvPr userDrawn="1"/>
        </p:nvSpPr>
        <p:spPr>
          <a:xfrm>
            <a:off x="581250" y="0"/>
            <a:ext cx="8974230" cy="6858000"/>
          </a:xfrm>
          <a:prstGeom prst="parallelogram">
            <a:avLst/>
          </a:prstGeom>
          <a:solidFill>
            <a:srgbClr val="E03C3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Parallelogram 10">
            <a:extLst>
              <a:ext uri="{FF2B5EF4-FFF2-40B4-BE49-F238E27FC236}">
                <a16:creationId xmlns:a16="http://schemas.microsoft.com/office/drawing/2014/main" id="{80E02CE2-0CBA-8047-D56A-79D417DB7D30}"/>
              </a:ext>
            </a:extLst>
          </p:cNvPr>
          <p:cNvSpPr/>
          <p:nvPr userDrawn="1"/>
        </p:nvSpPr>
        <p:spPr>
          <a:xfrm>
            <a:off x="0" y="0"/>
            <a:ext cx="8974230" cy="6858000"/>
          </a:xfrm>
          <a:prstGeom prst="parallelogram">
            <a:avLst/>
          </a:prstGeom>
          <a:solidFill>
            <a:srgbClr val="212B5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4" name="Picture 3">
            <a:extLst>
              <a:ext uri="{FF2B5EF4-FFF2-40B4-BE49-F238E27FC236}">
                <a16:creationId xmlns:a16="http://schemas.microsoft.com/office/drawing/2014/main" id="{D0E8A74A-FFE6-FDDA-225E-71C8F9DD7F7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210844" y="5745718"/>
            <a:ext cx="799811" cy="882972"/>
          </a:xfrm>
          <a:prstGeom prst="rect">
            <a:avLst/>
          </a:prstGeom>
        </p:spPr>
      </p:pic>
      <p:sp>
        <p:nvSpPr>
          <p:cNvPr id="5" name="Title 1">
            <a:extLst>
              <a:ext uri="{FF2B5EF4-FFF2-40B4-BE49-F238E27FC236}">
                <a16:creationId xmlns:a16="http://schemas.microsoft.com/office/drawing/2014/main" id="{D5D8596E-9C4B-8C54-BE7D-052FE47D7641}"/>
              </a:ext>
            </a:extLst>
          </p:cNvPr>
          <p:cNvSpPr>
            <a:spLocks noGrp="1"/>
          </p:cNvSpPr>
          <p:nvPr>
            <p:ph type="title"/>
          </p:nvPr>
        </p:nvSpPr>
        <p:spPr>
          <a:xfrm>
            <a:off x="1754188" y="867747"/>
            <a:ext cx="5710302" cy="1682448"/>
          </a:xfrm>
        </p:spPr>
        <p:txBody>
          <a:bodyPr anchor="b">
            <a:normAutofit/>
          </a:bodyPr>
          <a:lstStyle>
            <a:lvl1pPr>
              <a:defRPr sz="4000">
                <a:solidFill>
                  <a:schemeClr val="bg1"/>
                </a:solidFill>
              </a:defRPr>
            </a:lvl1pPr>
          </a:lstStyle>
          <a:p>
            <a:r>
              <a:rPr lang="en-US"/>
              <a:t>Click to edit Master title style</a:t>
            </a:r>
            <a:endParaRPr lang="en-US" dirty="0"/>
          </a:p>
        </p:txBody>
      </p:sp>
      <p:sp>
        <p:nvSpPr>
          <p:cNvPr id="6" name="Text Placeholder 3">
            <a:extLst>
              <a:ext uri="{FF2B5EF4-FFF2-40B4-BE49-F238E27FC236}">
                <a16:creationId xmlns:a16="http://schemas.microsoft.com/office/drawing/2014/main" id="{3D0E4917-4CE4-F692-6DDE-AAD96D5BDFA8}"/>
              </a:ext>
            </a:extLst>
          </p:cNvPr>
          <p:cNvSpPr>
            <a:spLocks noGrp="1"/>
          </p:cNvSpPr>
          <p:nvPr>
            <p:ph type="body" sz="half" idx="2"/>
          </p:nvPr>
        </p:nvSpPr>
        <p:spPr>
          <a:xfrm>
            <a:off x="1754188" y="2743199"/>
            <a:ext cx="5710302" cy="3732245"/>
          </a:xfrm>
        </p:spPr>
        <p:txBody>
          <a:bodyPr>
            <a:normAutofit/>
          </a:bodyPr>
          <a:lstStyle>
            <a:lvl1pPr marL="0" indent="0">
              <a:buNone/>
              <a:defRPr sz="20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2746386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HERO 04">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1EFC61C5-32EF-28EC-40CF-B89D8FB5245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5455920"/>
            <a:ext cx="1402080" cy="1402080"/>
          </a:xfrm>
          <a:prstGeom prst="rect">
            <a:avLst/>
          </a:prstGeom>
        </p:spPr>
      </p:pic>
      <p:pic>
        <p:nvPicPr>
          <p:cNvPr id="8" name="Graphic 7">
            <a:extLst>
              <a:ext uri="{FF2B5EF4-FFF2-40B4-BE49-F238E27FC236}">
                <a16:creationId xmlns:a16="http://schemas.microsoft.com/office/drawing/2014/main" id="{A94A68D2-59DD-DE16-BE0A-3250BDA21DF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0"/>
            <a:ext cx="1402080" cy="1391127"/>
          </a:xfrm>
          <a:prstGeom prst="rect">
            <a:avLst/>
          </a:prstGeom>
        </p:spPr>
      </p:pic>
      <p:pic>
        <p:nvPicPr>
          <p:cNvPr id="10" name="Graphic 9">
            <a:extLst>
              <a:ext uri="{FF2B5EF4-FFF2-40B4-BE49-F238E27FC236}">
                <a16:creationId xmlns:a16="http://schemas.microsoft.com/office/drawing/2014/main" id="{FFA1D4A5-0634-DF59-CC0B-6F5792559C43}"/>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0" y="1361242"/>
            <a:ext cx="1402080" cy="1391127"/>
          </a:xfrm>
          <a:prstGeom prst="rect">
            <a:avLst/>
          </a:prstGeom>
        </p:spPr>
      </p:pic>
      <p:pic>
        <p:nvPicPr>
          <p:cNvPr id="12" name="Graphic 11">
            <a:extLst>
              <a:ext uri="{FF2B5EF4-FFF2-40B4-BE49-F238E27FC236}">
                <a16:creationId xmlns:a16="http://schemas.microsoft.com/office/drawing/2014/main" id="{65BC44C4-F3C4-A52F-D3B7-B26EA6CBE343}"/>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0" y="2733436"/>
            <a:ext cx="1402080" cy="1391127"/>
          </a:xfrm>
          <a:prstGeom prst="rect">
            <a:avLst/>
          </a:prstGeom>
        </p:spPr>
      </p:pic>
      <p:pic>
        <p:nvPicPr>
          <p:cNvPr id="14" name="Graphic 13">
            <a:extLst>
              <a:ext uri="{FF2B5EF4-FFF2-40B4-BE49-F238E27FC236}">
                <a16:creationId xmlns:a16="http://schemas.microsoft.com/office/drawing/2014/main" id="{E7DC6760-6C35-57C3-4711-8EC691D801A2}"/>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0" y="4064793"/>
            <a:ext cx="1402080" cy="1391127"/>
          </a:xfrm>
          <a:prstGeom prst="rect">
            <a:avLst/>
          </a:prstGeom>
        </p:spPr>
      </p:pic>
      <p:pic>
        <p:nvPicPr>
          <p:cNvPr id="16" name="Picture 15">
            <a:extLst>
              <a:ext uri="{FF2B5EF4-FFF2-40B4-BE49-F238E27FC236}">
                <a16:creationId xmlns:a16="http://schemas.microsoft.com/office/drawing/2014/main" id="{E67DD29C-F708-787E-2D40-0796365307BE}"/>
              </a:ext>
            </a:extLst>
          </p:cNvPr>
          <p:cNvPicPr>
            <a:picLocks noChangeAspect="1"/>
          </p:cNvPicPr>
          <p:nvPr userDrawn="1"/>
        </p:nvPicPr>
        <p:blipFill>
          <a:blip r:embed="rId12" cstate="print">
            <a:extLst>
              <a:ext uri="{28A0092B-C50C-407E-A947-70E740481C1C}">
                <a14:useLocalDpi xmlns:a14="http://schemas.microsoft.com/office/drawing/2010/main"/>
              </a:ext>
            </a:extLst>
          </a:blip>
          <a:stretch>
            <a:fillRect/>
          </a:stretch>
        </p:blipFill>
        <p:spPr>
          <a:xfrm>
            <a:off x="10497312" y="539237"/>
            <a:ext cx="799811" cy="882972"/>
          </a:xfrm>
          <a:prstGeom prst="rect">
            <a:avLst/>
          </a:prstGeom>
        </p:spPr>
      </p:pic>
      <p:sp>
        <p:nvSpPr>
          <p:cNvPr id="2" name="Title 1">
            <a:extLst>
              <a:ext uri="{FF2B5EF4-FFF2-40B4-BE49-F238E27FC236}">
                <a16:creationId xmlns:a16="http://schemas.microsoft.com/office/drawing/2014/main" id="{9A199A21-6276-29EB-3ED8-3167D7F408C2}"/>
              </a:ext>
            </a:extLst>
          </p:cNvPr>
          <p:cNvSpPr>
            <a:spLocks noGrp="1"/>
          </p:cNvSpPr>
          <p:nvPr>
            <p:ph type="title"/>
          </p:nvPr>
        </p:nvSpPr>
        <p:spPr>
          <a:xfrm>
            <a:off x="1915357" y="604118"/>
            <a:ext cx="8200053"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FEE69DE6-89A5-FE46-3752-772E74F3E30B}"/>
              </a:ext>
            </a:extLst>
          </p:cNvPr>
          <p:cNvSpPr>
            <a:spLocks noGrp="1"/>
          </p:cNvSpPr>
          <p:nvPr>
            <p:ph idx="1"/>
          </p:nvPr>
        </p:nvSpPr>
        <p:spPr>
          <a:xfrm>
            <a:off x="1915357" y="2064618"/>
            <a:ext cx="9579957" cy="40189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83555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LIDE STYLE 02">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92069EF-BB41-A3BD-C111-E869C6FD45FB}"/>
              </a:ext>
            </a:extLst>
          </p:cNvPr>
          <p:cNvSpPr/>
          <p:nvPr userDrawn="1"/>
        </p:nvSpPr>
        <p:spPr>
          <a:xfrm>
            <a:off x="0" y="0"/>
            <a:ext cx="12192000" cy="6857999"/>
          </a:xfrm>
          <a:prstGeom prst="rect">
            <a:avLst/>
          </a:prstGeom>
          <a:solidFill>
            <a:srgbClr val="212B5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9" name="Picture 8">
            <a:extLst>
              <a:ext uri="{FF2B5EF4-FFF2-40B4-BE49-F238E27FC236}">
                <a16:creationId xmlns:a16="http://schemas.microsoft.com/office/drawing/2014/main" id="{72DF3C31-5B48-6A3A-DDBF-2C5698C6C5B0}"/>
              </a:ext>
            </a:extLst>
          </p:cNvPr>
          <p:cNvPicPr>
            <a:picLocks noChangeAspect="1"/>
          </p:cNvPicPr>
          <p:nvPr userDrawn="1"/>
        </p:nvPicPr>
        <p:blipFill>
          <a:blip r:embed="rId2" cstate="print">
            <a:extLst>
              <a:ext uri="{28A0092B-C50C-407E-A947-70E740481C1C}">
                <a14:useLocalDpi xmlns:a14="http://schemas.microsoft.com/office/drawing/2010/main"/>
              </a:ext>
            </a:extLst>
          </a:blip>
          <a:srcRect l="37539"/>
          <a:stretch>
            <a:fillRect/>
          </a:stretch>
        </p:blipFill>
        <p:spPr>
          <a:xfrm rot="10800000">
            <a:off x="-30867" y="0"/>
            <a:ext cx="12192001" cy="4132162"/>
          </a:xfrm>
          <a:prstGeom prst="rect">
            <a:avLst/>
          </a:prstGeom>
        </p:spPr>
      </p:pic>
      <p:pic>
        <p:nvPicPr>
          <p:cNvPr id="12" name="Picture 11">
            <a:extLst>
              <a:ext uri="{FF2B5EF4-FFF2-40B4-BE49-F238E27FC236}">
                <a16:creationId xmlns:a16="http://schemas.microsoft.com/office/drawing/2014/main" id="{77DFA0B8-E450-28DE-B1B0-EBA4D3CDEE08}"/>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4101530" y="3596044"/>
            <a:ext cx="3988940" cy="3988940"/>
          </a:xfrm>
          <a:prstGeom prst="rect">
            <a:avLst/>
          </a:prstGeom>
        </p:spPr>
      </p:pic>
    </p:spTree>
    <p:extLst>
      <p:ext uri="{BB962C8B-B14F-4D97-AF65-F5344CB8AC3E}">
        <p14:creationId xmlns:p14="http://schemas.microsoft.com/office/powerpoint/2010/main" val="3786072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00">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0C1DD32-F8B1-AFFC-1DDE-233BBD590824}"/>
              </a:ext>
            </a:extLst>
          </p:cNvPr>
          <p:cNvGrpSpPr/>
          <p:nvPr userDrawn="1"/>
        </p:nvGrpSpPr>
        <p:grpSpPr>
          <a:xfrm rot="2643652">
            <a:off x="8461737" y="-525207"/>
            <a:ext cx="5523519" cy="2829570"/>
            <a:chOff x="5782056" y="758952"/>
            <a:chExt cx="6409944" cy="3980688"/>
          </a:xfrm>
        </p:grpSpPr>
        <p:sp>
          <p:nvSpPr>
            <p:cNvPr id="8" name="Rectangle 7">
              <a:extLst>
                <a:ext uri="{FF2B5EF4-FFF2-40B4-BE49-F238E27FC236}">
                  <a16:creationId xmlns:a16="http://schemas.microsoft.com/office/drawing/2014/main" id="{726EF741-5B82-24FF-A229-C93F8D9E314E}"/>
                </a:ext>
              </a:extLst>
            </p:cNvPr>
            <p:cNvSpPr/>
            <p:nvPr/>
          </p:nvSpPr>
          <p:spPr>
            <a:xfrm>
              <a:off x="5782056" y="758952"/>
              <a:ext cx="6409944" cy="347472"/>
            </a:xfrm>
            <a:prstGeom prst="rect">
              <a:avLst/>
            </a:prstGeom>
            <a:solidFill>
              <a:srgbClr val="AD2C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9" name="Rectangle 8">
              <a:extLst>
                <a:ext uri="{FF2B5EF4-FFF2-40B4-BE49-F238E27FC236}">
                  <a16:creationId xmlns:a16="http://schemas.microsoft.com/office/drawing/2014/main" id="{AD347FD7-C8D3-E92D-2A08-DB7102752295}"/>
                </a:ext>
              </a:extLst>
            </p:cNvPr>
            <p:cNvSpPr/>
            <p:nvPr/>
          </p:nvSpPr>
          <p:spPr>
            <a:xfrm>
              <a:off x="5782056" y="1213104"/>
              <a:ext cx="6409944" cy="347472"/>
            </a:xfrm>
            <a:prstGeom prst="rect">
              <a:avLst/>
            </a:prstGeom>
            <a:solidFill>
              <a:srgbClr val="AD2C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ectangle 9">
              <a:extLst>
                <a:ext uri="{FF2B5EF4-FFF2-40B4-BE49-F238E27FC236}">
                  <a16:creationId xmlns:a16="http://schemas.microsoft.com/office/drawing/2014/main" id="{D96FB3B0-F70B-8623-C25C-CCAC71B3B47C}"/>
                </a:ext>
              </a:extLst>
            </p:cNvPr>
            <p:cNvSpPr/>
            <p:nvPr/>
          </p:nvSpPr>
          <p:spPr>
            <a:xfrm>
              <a:off x="5782056" y="1667256"/>
              <a:ext cx="6409944" cy="347472"/>
            </a:xfrm>
            <a:prstGeom prst="rect">
              <a:avLst/>
            </a:prstGeom>
            <a:solidFill>
              <a:srgbClr val="AD2C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Rectangle 10">
              <a:extLst>
                <a:ext uri="{FF2B5EF4-FFF2-40B4-BE49-F238E27FC236}">
                  <a16:creationId xmlns:a16="http://schemas.microsoft.com/office/drawing/2014/main" id="{21E6BCDE-2FEE-B655-3F4A-ED29FB4B885F}"/>
                </a:ext>
              </a:extLst>
            </p:cNvPr>
            <p:cNvSpPr/>
            <p:nvPr/>
          </p:nvSpPr>
          <p:spPr>
            <a:xfrm>
              <a:off x="5782056" y="2121408"/>
              <a:ext cx="6409944" cy="347472"/>
            </a:xfrm>
            <a:prstGeom prst="rect">
              <a:avLst/>
            </a:prstGeom>
            <a:solidFill>
              <a:srgbClr val="AD2C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Rectangle 11">
              <a:extLst>
                <a:ext uri="{FF2B5EF4-FFF2-40B4-BE49-F238E27FC236}">
                  <a16:creationId xmlns:a16="http://schemas.microsoft.com/office/drawing/2014/main" id="{36757394-E062-8F99-1BA2-A280E78A5EF7}"/>
                </a:ext>
              </a:extLst>
            </p:cNvPr>
            <p:cNvSpPr/>
            <p:nvPr/>
          </p:nvSpPr>
          <p:spPr>
            <a:xfrm>
              <a:off x="5782056" y="2575560"/>
              <a:ext cx="6409944" cy="347472"/>
            </a:xfrm>
            <a:prstGeom prst="rect">
              <a:avLst/>
            </a:prstGeom>
            <a:solidFill>
              <a:srgbClr val="AD2C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 name="Rectangle 12">
              <a:extLst>
                <a:ext uri="{FF2B5EF4-FFF2-40B4-BE49-F238E27FC236}">
                  <a16:creationId xmlns:a16="http://schemas.microsoft.com/office/drawing/2014/main" id="{0B105229-478A-A85F-46C8-88EE531F2A3D}"/>
                </a:ext>
              </a:extLst>
            </p:cNvPr>
            <p:cNvSpPr/>
            <p:nvPr/>
          </p:nvSpPr>
          <p:spPr>
            <a:xfrm>
              <a:off x="5782056" y="3029712"/>
              <a:ext cx="6409944" cy="347472"/>
            </a:xfrm>
            <a:prstGeom prst="rect">
              <a:avLst/>
            </a:prstGeom>
            <a:solidFill>
              <a:srgbClr val="AD2C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4" name="Rectangle 13">
              <a:extLst>
                <a:ext uri="{FF2B5EF4-FFF2-40B4-BE49-F238E27FC236}">
                  <a16:creationId xmlns:a16="http://schemas.microsoft.com/office/drawing/2014/main" id="{3689843B-9DE6-E8E0-13DF-0FE237D6C9F6}"/>
                </a:ext>
              </a:extLst>
            </p:cNvPr>
            <p:cNvSpPr/>
            <p:nvPr/>
          </p:nvSpPr>
          <p:spPr>
            <a:xfrm>
              <a:off x="5782056" y="3483864"/>
              <a:ext cx="6409944" cy="347472"/>
            </a:xfrm>
            <a:prstGeom prst="rect">
              <a:avLst/>
            </a:prstGeom>
            <a:solidFill>
              <a:srgbClr val="AD2C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5" name="Rectangle 14">
              <a:extLst>
                <a:ext uri="{FF2B5EF4-FFF2-40B4-BE49-F238E27FC236}">
                  <a16:creationId xmlns:a16="http://schemas.microsoft.com/office/drawing/2014/main" id="{79DBFBFF-4DAC-996A-FC6D-34E045CE228F}"/>
                </a:ext>
              </a:extLst>
            </p:cNvPr>
            <p:cNvSpPr/>
            <p:nvPr/>
          </p:nvSpPr>
          <p:spPr>
            <a:xfrm>
              <a:off x="5782056" y="3938016"/>
              <a:ext cx="6409944" cy="347472"/>
            </a:xfrm>
            <a:prstGeom prst="rect">
              <a:avLst/>
            </a:prstGeom>
            <a:solidFill>
              <a:srgbClr val="AD2C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6" name="Rectangle 15">
              <a:extLst>
                <a:ext uri="{FF2B5EF4-FFF2-40B4-BE49-F238E27FC236}">
                  <a16:creationId xmlns:a16="http://schemas.microsoft.com/office/drawing/2014/main" id="{5EE12DB9-6B02-7A56-F1D5-09436DE9C1C6}"/>
                </a:ext>
              </a:extLst>
            </p:cNvPr>
            <p:cNvSpPr/>
            <p:nvPr/>
          </p:nvSpPr>
          <p:spPr>
            <a:xfrm>
              <a:off x="5782056" y="4392168"/>
              <a:ext cx="6409944" cy="347472"/>
            </a:xfrm>
            <a:prstGeom prst="rect">
              <a:avLst/>
            </a:prstGeom>
            <a:solidFill>
              <a:srgbClr val="AD2C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grpSp>
      <p:pic>
        <p:nvPicPr>
          <p:cNvPr id="17" name="Picture 16">
            <a:extLst>
              <a:ext uri="{FF2B5EF4-FFF2-40B4-BE49-F238E27FC236}">
                <a16:creationId xmlns:a16="http://schemas.microsoft.com/office/drawing/2014/main" id="{B0AED567-1945-1D48-E593-8DA68464D68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0072" y="2146321"/>
            <a:ext cx="2203946" cy="2433103"/>
          </a:xfrm>
          <a:prstGeom prst="rect">
            <a:avLst/>
          </a:prstGeom>
        </p:spPr>
      </p:pic>
      <p:sp>
        <p:nvSpPr>
          <p:cNvPr id="18" name="Rectangle 17">
            <a:extLst>
              <a:ext uri="{FF2B5EF4-FFF2-40B4-BE49-F238E27FC236}">
                <a16:creationId xmlns:a16="http://schemas.microsoft.com/office/drawing/2014/main" id="{B1347FD6-014F-37FE-91E0-E729BBFCC0A3}"/>
              </a:ext>
            </a:extLst>
          </p:cNvPr>
          <p:cNvSpPr/>
          <p:nvPr userDrawn="1"/>
        </p:nvSpPr>
        <p:spPr>
          <a:xfrm>
            <a:off x="0" y="0"/>
            <a:ext cx="347241" cy="6858000"/>
          </a:xfrm>
          <a:prstGeom prst="rect">
            <a:avLst/>
          </a:prstGeom>
          <a:solidFill>
            <a:srgbClr val="AD2C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Rectangle 1">
            <a:extLst>
              <a:ext uri="{FF2B5EF4-FFF2-40B4-BE49-F238E27FC236}">
                <a16:creationId xmlns:a16="http://schemas.microsoft.com/office/drawing/2014/main" id="{D1BE5BF9-7136-EF2C-088F-59AADE8E4168}"/>
              </a:ext>
            </a:extLst>
          </p:cNvPr>
          <p:cNvSpPr/>
          <p:nvPr userDrawn="1"/>
        </p:nvSpPr>
        <p:spPr>
          <a:xfrm>
            <a:off x="7971183" y="-2047679"/>
            <a:ext cx="4220817" cy="2047679"/>
          </a:xfrm>
          <a:prstGeom prst="rect">
            <a:avLst/>
          </a:prstGeom>
          <a:solidFill>
            <a:srgbClr val="ECEC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F13B76F5-0E79-0149-8778-0E1BB0A45693}"/>
              </a:ext>
            </a:extLst>
          </p:cNvPr>
          <p:cNvSpPr/>
          <p:nvPr userDrawn="1"/>
        </p:nvSpPr>
        <p:spPr>
          <a:xfrm>
            <a:off x="12192001" y="-536337"/>
            <a:ext cx="2283810" cy="4827133"/>
          </a:xfrm>
          <a:prstGeom prst="rect">
            <a:avLst/>
          </a:prstGeom>
          <a:solidFill>
            <a:srgbClr val="ECEC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5B8ABF95-4F66-C28D-C95B-74DC51DC36B1}"/>
              </a:ext>
            </a:extLst>
          </p:cNvPr>
          <p:cNvSpPr>
            <a:spLocks noGrp="1"/>
          </p:cNvSpPr>
          <p:nvPr>
            <p:ph type="ctrTitle"/>
          </p:nvPr>
        </p:nvSpPr>
        <p:spPr>
          <a:xfrm>
            <a:off x="4557817" y="1953274"/>
            <a:ext cx="5599612" cy="2090100"/>
          </a:xfrm>
        </p:spPr>
        <p:txBody>
          <a:bodyPr anchor="b"/>
          <a:lstStyle>
            <a:lvl1pPr algn="ctr">
              <a:defRPr sz="4400">
                <a:solidFill>
                  <a:schemeClr val="tx1"/>
                </a:solidFill>
              </a:defRPr>
            </a:lvl1pPr>
          </a:lstStyle>
          <a:p>
            <a:r>
              <a:rPr lang="en-US"/>
              <a:t>Click to edit Master title style</a:t>
            </a:r>
            <a:endParaRPr lang="en-US" dirty="0"/>
          </a:p>
        </p:txBody>
      </p:sp>
      <p:sp>
        <p:nvSpPr>
          <p:cNvPr id="5" name="Subtitle 2">
            <a:extLst>
              <a:ext uri="{FF2B5EF4-FFF2-40B4-BE49-F238E27FC236}">
                <a16:creationId xmlns:a16="http://schemas.microsoft.com/office/drawing/2014/main" id="{2308B513-FB39-DBA7-C77A-3429D3A89CFB}"/>
              </a:ext>
            </a:extLst>
          </p:cNvPr>
          <p:cNvSpPr>
            <a:spLocks noGrp="1"/>
          </p:cNvSpPr>
          <p:nvPr>
            <p:ph type="subTitle" idx="1"/>
          </p:nvPr>
        </p:nvSpPr>
        <p:spPr>
          <a:xfrm>
            <a:off x="4557816" y="4108004"/>
            <a:ext cx="5599611" cy="739985"/>
          </a:xfrm>
        </p:spPr>
        <p:txBody>
          <a:bodyPr>
            <a:normAutofit/>
          </a:bodyPr>
          <a:lstStyle>
            <a:lvl1pPr marL="0" indent="0" algn="ctr">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5595543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STYLE 01">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FC64D00-DEE1-B540-17B2-463FC7A0EFA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35152" y="539237"/>
            <a:ext cx="799811" cy="882972"/>
          </a:xfrm>
          <a:prstGeom prst="rect">
            <a:avLst/>
          </a:prstGeom>
        </p:spPr>
      </p:pic>
    </p:spTree>
    <p:extLst>
      <p:ext uri="{BB962C8B-B14F-4D97-AF65-F5344CB8AC3E}">
        <p14:creationId xmlns:p14="http://schemas.microsoft.com/office/powerpoint/2010/main" val="2537901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4"/>
        <p:cNvGrpSpPr/>
        <p:nvPr/>
      </p:nvGrpSpPr>
      <p:grpSpPr>
        <a:xfrm>
          <a:off x="0" y="0"/>
          <a:ext cx="0" cy="0"/>
          <a:chOff x="0" y="0"/>
          <a:chExt cx="0" cy="0"/>
        </a:xfrm>
      </p:grpSpPr>
      <p:pic>
        <p:nvPicPr>
          <p:cNvPr id="3" name="Picture 2">
            <a:extLst>
              <a:ext uri="{FF2B5EF4-FFF2-40B4-BE49-F238E27FC236}">
                <a16:creationId xmlns:a16="http://schemas.microsoft.com/office/drawing/2014/main" id="{69B99ECB-D39D-2B8C-3A1F-7C36D1A08388}"/>
              </a:ext>
            </a:extLst>
          </p:cNvPr>
          <p:cNvPicPr>
            <a:picLocks noChangeAspect="1"/>
          </p:cNvPicPr>
          <p:nvPr/>
        </p:nvPicPr>
        <p:blipFill>
          <a:blip r:embed="rId2"/>
          <a:stretch>
            <a:fillRect/>
          </a:stretch>
        </p:blipFill>
        <p:spPr>
          <a:xfrm>
            <a:off x="3461752" y="830304"/>
            <a:ext cx="5621609" cy="5197392"/>
          </a:xfrm>
          <a:prstGeom prst="rect">
            <a:avLst/>
          </a:prstGeom>
        </p:spPr>
      </p:pic>
    </p:spTree>
    <p:extLst>
      <p:ext uri="{BB962C8B-B14F-4D97-AF65-F5344CB8AC3E}">
        <p14:creationId xmlns:p14="http://schemas.microsoft.com/office/powerpoint/2010/main" val="2169250800"/>
      </p:ext>
    </p:extLst>
  </p:cSld>
  <p:clrMapOvr>
    <a:masterClrMapping/>
  </p:clrMapOvr>
  <p:extLst>
    <p:ext uri="{DCECCB84-F9BA-43D5-87BE-67443E8EF086}">
      <p15:sldGuideLst xmlns:p15="http://schemas.microsoft.com/office/powerpoint/2012/main">
        <p15:guide id="1" orient="horz" pos="2160">
          <p15:clr>
            <a:srgbClr val="FBAE40"/>
          </p15:clr>
        </p15:guide>
        <p15:guide id="2" pos="3744">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Slide" type="title" preserve="1">
  <p:cSld name="Title Slide">
    <p:spTree>
      <p:nvGrpSpPr>
        <p:cNvPr id="1" name="Shape 33"/>
        <p:cNvGrpSpPr/>
        <p:nvPr/>
      </p:nvGrpSpPr>
      <p:grpSpPr>
        <a:xfrm>
          <a:off x="0" y="0"/>
          <a:ext cx="0" cy="0"/>
          <a:chOff x="0" y="0"/>
          <a:chExt cx="0" cy="0"/>
        </a:xfrm>
      </p:grpSpPr>
      <p:sp>
        <p:nvSpPr>
          <p:cNvPr id="35" name="Google Shape;35;p64"/>
          <p:cNvSpPr txBox="1">
            <a:spLocks noGrp="1"/>
          </p:cNvSpPr>
          <p:nvPr>
            <p:ph type="ctrTitle"/>
          </p:nvPr>
        </p:nvSpPr>
        <p:spPr>
          <a:xfrm>
            <a:off x="1613757" y="4258941"/>
            <a:ext cx="9144000" cy="622095"/>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163A78"/>
              </a:buClr>
              <a:buSzPts val="5400"/>
              <a:buFont typeface="Arial"/>
              <a:buNone/>
              <a:defRPr sz="5400">
                <a:solidFill>
                  <a:srgbClr val="163A78"/>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dirty="0"/>
              <a:t>Click to edit Master title style</a:t>
            </a:r>
            <a:endParaRPr dirty="0"/>
          </a:p>
        </p:txBody>
      </p:sp>
      <p:sp>
        <p:nvSpPr>
          <p:cNvPr id="36" name="Google Shape;36;p64"/>
          <p:cNvSpPr txBox="1">
            <a:spLocks noGrp="1"/>
          </p:cNvSpPr>
          <p:nvPr>
            <p:ph type="subTitle" idx="1"/>
          </p:nvPr>
        </p:nvSpPr>
        <p:spPr>
          <a:xfrm>
            <a:off x="1613757" y="5004679"/>
            <a:ext cx="9144000" cy="69853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rgbClr val="EF3C43"/>
              </a:buClr>
              <a:buSzPts val="2400"/>
              <a:buNone/>
              <a:defRPr sz="2400" b="0">
                <a:solidFill>
                  <a:srgbClr val="EF3C43"/>
                </a:solidFill>
                <a:latin typeface="Arial"/>
                <a:ea typeface="Arial"/>
                <a:cs typeface="Arial"/>
                <a:sym typeface="Arial"/>
              </a:defRPr>
            </a:lvl1pPr>
            <a:lvl2pPr lvl="1" algn="ctr">
              <a:lnSpc>
                <a:spcPct val="90000"/>
              </a:lnSpc>
              <a:spcBef>
                <a:spcPts val="500"/>
              </a:spcBef>
              <a:spcAft>
                <a:spcPts val="0"/>
              </a:spcAft>
              <a:buClr>
                <a:srgbClr val="163A78"/>
              </a:buClr>
              <a:buSzPts val="2000"/>
              <a:buNone/>
              <a:defRPr sz="2000"/>
            </a:lvl2pPr>
            <a:lvl3pPr lvl="2" algn="ctr">
              <a:lnSpc>
                <a:spcPct val="90000"/>
              </a:lnSpc>
              <a:spcBef>
                <a:spcPts val="500"/>
              </a:spcBef>
              <a:spcAft>
                <a:spcPts val="0"/>
              </a:spcAft>
              <a:buClr>
                <a:srgbClr val="163A78"/>
              </a:buClr>
              <a:buSzPts val="1800"/>
              <a:buNone/>
              <a:defRPr sz="1800"/>
            </a:lvl3pPr>
            <a:lvl4pPr lvl="3" algn="ctr">
              <a:lnSpc>
                <a:spcPct val="90000"/>
              </a:lnSpc>
              <a:spcBef>
                <a:spcPts val="500"/>
              </a:spcBef>
              <a:spcAft>
                <a:spcPts val="0"/>
              </a:spcAft>
              <a:buClr>
                <a:srgbClr val="163A78"/>
              </a:buClr>
              <a:buSzPts val="1600"/>
              <a:buNone/>
              <a:defRPr sz="1600"/>
            </a:lvl4pPr>
            <a:lvl5pPr lvl="4" algn="ctr">
              <a:lnSpc>
                <a:spcPct val="90000"/>
              </a:lnSpc>
              <a:spcBef>
                <a:spcPts val="500"/>
              </a:spcBef>
              <a:spcAft>
                <a:spcPts val="0"/>
              </a:spcAft>
              <a:buClr>
                <a:srgbClr val="163A78"/>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r>
              <a:rPr lang="en-US" dirty="0"/>
              <a:t>Click to edit Master subtitle style</a:t>
            </a:r>
            <a:endParaRPr dirty="0"/>
          </a:p>
        </p:txBody>
      </p:sp>
      <p:pic>
        <p:nvPicPr>
          <p:cNvPr id="3" name="Picture 2">
            <a:extLst>
              <a:ext uri="{FF2B5EF4-FFF2-40B4-BE49-F238E27FC236}">
                <a16:creationId xmlns:a16="http://schemas.microsoft.com/office/drawing/2014/main" id="{46D6B1AF-AF67-08BD-F26F-3EAD50B9CE3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98897" y="555372"/>
            <a:ext cx="3613347" cy="3340678"/>
          </a:xfrm>
          <a:prstGeom prst="rect">
            <a:avLst/>
          </a:prstGeom>
        </p:spPr>
      </p:pic>
    </p:spTree>
    <p:extLst>
      <p:ext uri="{BB962C8B-B14F-4D97-AF65-F5344CB8AC3E}">
        <p14:creationId xmlns:p14="http://schemas.microsoft.com/office/powerpoint/2010/main" val="1093961317"/>
      </p:ext>
    </p:extLst>
  </p:cSld>
  <p:clrMapOvr>
    <a:masterClrMapping/>
  </p:clrMapOvr>
  <p:extLst>
    <p:ext uri="{DCECCB84-F9BA-43D5-87BE-67443E8EF086}">
      <p15:sldGuideLst xmlns:p15="http://schemas.microsoft.com/office/powerpoint/2012/main">
        <p15:guide id="1" orient="horz" pos="2160">
          <p15:clr>
            <a:srgbClr val="FBAE40"/>
          </p15:clr>
        </p15:guide>
        <p15:guide id="2" pos="3744">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1_Title Only" userDrawn="1">
  <p:cSld name="1_Title Only">
    <p:spTree>
      <p:nvGrpSpPr>
        <p:cNvPr id="1" name="Shape 18"/>
        <p:cNvGrpSpPr/>
        <p:nvPr/>
      </p:nvGrpSpPr>
      <p:grpSpPr>
        <a:xfrm>
          <a:off x="0" y="0"/>
          <a:ext cx="0" cy="0"/>
          <a:chOff x="0" y="0"/>
          <a:chExt cx="0" cy="0"/>
        </a:xfrm>
      </p:grpSpPr>
      <p:pic>
        <p:nvPicPr>
          <p:cNvPr id="3" name="Picture 2">
            <a:extLst>
              <a:ext uri="{FF2B5EF4-FFF2-40B4-BE49-F238E27FC236}">
                <a16:creationId xmlns:a16="http://schemas.microsoft.com/office/drawing/2014/main" id="{AE268139-598E-BC38-A19A-BEB90A0AB22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72796" y="1974655"/>
            <a:ext cx="3146101" cy="2908690"/>
          </a:xfrm>
          <a:prstGeom prst="rect">
            <a:avLst/>
          </a:prstGeom>
        </p:spPr>
      </p:pic>
      <p:sp>
        <p:nvSpPr>
          <p:cNvPr id="2" name="Google Shape;28;p62">
            <a:extLst>
              <a:ext uri="{FF2B5EF4-FFF2-40B4-BE49-F238E27FC236}">
                <a16:creationId xmlns:a16="http://schemas.microsoft.com/office/drawing/2014/main" id="{D7395519-0CC5-76AE-4DA1-C9A22B64F609}"/>
              </a:ext>
            </a:extLst>
          </p:cNvPr>
          <p:cNvSpPr txBox="1">
            <a:spLocks noGrp="1"/>
          </p:cNvSpPr>
          <p:nvPr>
            <p:ph type="title" hasCustomPrompt="1"/>
          </p:nvPr>
        </p:nvSpPr>
        <p:spPr>
          <a:xfrm>
            <a:off x="245241" y="269745"/>
            <a:ext cx="10544164" cy="843771"/>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63A78"/>
              </a:buClr>
              <a:buSzPts val="1800"/>
              <a:buNone/>
              <a:defRPr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dirty="0"/>
              <a:t>[SLIDE TITLE]</a:t>
            </a:r>
            <a:endParaRPr dirty="0"/>
          </a:p>
        </p:txBody>
      </p:sp>
    </p:spTree>
    <p:extLst>
      <p:ext uri="{BB962C8B-B14F-4D97-AF65-F5344CB8AC3E}">
        <p14:creationId xmlns:p14="http://schemas.microsoft.com/office/powerpoint/2010/main" val="2585969021"/>
      </p:ext>
    </p:extLst>
  </p:cSld>
  <p:clrMapOvr>
    <a:masterClrMapping/>
  </p:clrMapOvr>
  <p:extLst>
    <p:ext uri="{DCECCB84-F9BA-43D5-87BE-67443E8EF086}">
      <p15:sldGuideLst xmlns:p15="http://schemas.microsoft.com/office/powerpoint/2012/main">
        <p15:guide id="1" orient="horz" pos="2160">
          <p15:clr>
            <a:srgbClr val="FBAE40"/>
          </p15:clr>
        </p15:guide>
        <p15:guide id="2" pos="3744">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Header" preserve="1">
  <p:cSld name="Section Header">
    <p:spTree>
      <p:nvGrpSpPr>
        <p:cNvPr id="1" name="Shape 42"/>
        <p:cNvGrpSpPr/>
        <p:nvPr/>
      </p:nvGrpSpPr>
      <p:grpSpPr>
        <a:xfrm>
          <a:off x="0" y="0"/>
          <a:ext cx="0" cy="0"/>
          <a:chOff x="0" y="0"/>
          <a:chExt cx="0" cy="0"/>
        </a:xfrm>
      </p:grpSpPr>
      <p:sp>
        <p:nvSpPr>
          <p:cNvPr id="43" name="Google Shape;43;p66"/>
          <p:cNvSpPr txBox="1">
            <a:spLocks noGrp="1"/>
          </p:cNvSpPr>
          <p:nvPr>
            <p:ph type="title"/>
          </p:nvPr>
        </p:nvSpPr>
        <p:spPr>
          <a:xfrm>
            <a:off x="3686020" y="1938431"/>
            <a:ext cx="8271518" cy="1011407"/>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63A78"/>
              </a:buClr>
              <a:buSzPts val="4400"/>
              <a:buFont typeface="Arial"/>
              <a:buNone/>
              <a:defRPr sz="4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dirty="0"/>
              <a:t>Click to edit Master title style</a:t>
            </a:r>
            <a:endParaRPr dirty="0"/>
          </a:p>
        </p:txBody>
      </p:sp>
      <p:pic>
        <p:nvPicPr>
          <p:cNvPr id="2" name="Picture 1">
            <a:extLst>
              <a:ext uri="{FF2B5EF4-FFF2-40B4-BE49-F238E27FC236}">
                <a16:creationId xmlns:a16="http://schemas.microsoft.com/office/drawing/2014/main" id="{EA22D509-A326-2D6A-A7D9-E3998B5461F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46902" y="1786039"/>
            <a:ext cx="1423621" cy="1316191"/>
          </a:xfrm>
          <a:prstGeom prst="rect">
            <a:avLst/>
          </a:prstGeom>
        </p:spPr>
      </p:pic>
    </p:spTree>
    <p:extLst>
      <p:ext uri="{BB962C8B-B14F-4D97-AF65-F5344CB8AC3E}">
        <p14:creationId xmlns:p14="http://schemas.microsoft.com/office/powerpoint/2010/main" val="24049926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Only" preserve="1" userDrawn="1">
  <p:cSld name="Title Only">
    <p:spTree>
      <p:nvGrpSpPr>
        <p:cNvPr id="1" name="Shape 26"/>
        <p:cNvGrpSpPr/>
        <p:nvPr/>
      </p:nvGrpSpPr>
      <p:grpSpPr>
        <a:xfrm>
          <a:off x="0" y="0"/>
          <a:ext cx="0" cy="0"/>
          <a:chOff x="0" y="0"/>
          <a:chExt cx="0" cy="0"/>
        </a:xfrm>
      </p:grpSpPr>
      <p:sp>
        <p:nvSpPr>
          <p:cNvPr id="28" name="Google Shape;28;p62"/>
          <p:cNvSpPr txBox="1">
            <a:spLocks noGrp="1"/>
          </p:cNvSpPr>
          <p:nvPr>
            <p:ph type="title" hasCustomPrompt="1"/>
          </p:nvPr>
        </p:nvSpPr>
        <p:spPr>
          <a:xfrm>
            <a:off x="1413374" y="269745"/>
            <a:ext cx="10544164" cy="843771"/>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63A78"/>
              </a:buClr>
              <a:buSzPts val="1800"/>
              <a:buNone/>
              <a:defRPr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dirty="0"/>
              <a:t>[SLIDE TITLE]</a:t>
            </a:r>
            <a:endParaRPr dirty="0"/>
          </a:p>
        </p:txBody>
      </p:sp>
      <p:pic>
        <p:nvPicPr>
          <p:cNvPr id="6" name="Picture 5">
            <a:extLst>
              <a:ext uri="{FF2B5EF4-FFF2-40B4-BE49-F238E27FC236}">
                <a16:creationId xmlns:a16="http://schemas.microsoft.com/office/drawing/2014/main" id="{D7AB1EE8-E2C6-F7EC-0631-8FB57E4B762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5674" y="234429"/>
            <a:ext cx="989034" cy="914400"/>
          </a:xfrm>
          <a:prstGeom prst="rect">
            <a:avLst/>
          </a:prstGeom>
        </p:spPr>
      </p:pic>
      <p:sp>
        <p:nvSpPr>
          <p:cNvPr id="4" name="Slide Number Placeholder 3">
            <a:extLst>
              <a:ext uri="{FF2B5EF4-FFF2-40B4-BE49-F238E27FC236}">
                <a16:creationId xmlns:a16="http://schemas.microsoft.com/office/drawing/2014/main" id="{01716CFE-ADF1-11CC-DCA8-D56F72AAA0D7}"/>
              </a:ext>
            </a:extLst>
          </p:cNvPr>
          <p:cNvSpPr>
            <a:spLocks noGrp="1"/>
          </p:cNvSpPr>
          <p:nvPr>
            <p:ph type="sldNum" sz="quarter" idx="11"/>
          </p:nvPr>
        </p:nvSpPr>
        <p:spPr/>
        <p:txBody>
          <a:bodyPr/>
          <a:lstStyle/>
          <a:p>
            <a:fld id="{E0026180-5FF4-4449-9EF9-6228C591BDEC}" type="slidenum">
              <a:rPr lang="en-US" smtClean="0"/>
              <a:t>‹#›</a:t>
            </a:fld>
            <a:endParaRPr lang="en-US" dirty="0"/>
          </a:p>
        </p:txBody>
      </p:sp>
      <p:cxnSp>
        <p:nvCxnSpPr>
          <p:cNvPr id="11" name="Straight Connector 10">
            <a:extLst>
              <a:ext uri="{FF2B5EF4-FFF2-40B4-BE49-F238E27FC236}">
                <a16:creationId xmlns:a16="http://schemas.microsoft.com/office/drawing/2014/main" id="{37F2AAAC-44E2-474E-CB17-BDC5B03EA4F1}"/>
              </a:ext>
            </a:extLst>
          </p:cNvPr>
          <p:cNvCxnSpPr>
            <a:cxnSpLocks/>
          </p:cNvCxnSpPr>
          <p:nvPr userDrawn="1"/>
        </p:nvCxnSpPr>
        <p:spPr>
          <a:xfrm>
            <a:off x="234462" y="1172956"/>
            <a:ext cx="11723077" cy="0"/>
          </a:xfrm>
          <a:prstGeom prst="line">
            <a:avLst/>
          </a:prstGeom>
          <a:ln w="19050">
            <a:solidFill>
              <a:srgbClr val="03426A"/>
            </a:solidFill>
          </a:ln>
        </p:spPr>
        <p:style>
          <a:lnRef idx="1">
            <a:schemeClr val="accent1"/>
          </a:lnRef>
          <a:fillRef idx="0">
            <a:schemeClr val="accent1"/>
          </a:fillRef>
          <a:effectRef idx="0">
            <a:schemeClr val="accent1"/>
          </a:effectRef>
          <a:fontRef idx="minor">
            <a:schemeClr val="tx1"/>
          </a:fontRef>
        </p:style>
      </p:cxnSp>
      <p:sp>
        <p:nvSpPr>
          <p:cNvPr id="14" name="Text Placeholder 13">
            <a:extLst>
              <a:ext uri="{FF2B5EF4-FFF2-40B4-BE49-F238E27FC236}">
                <a16:creationId xmlns:a16="http://schemas.microsoft.com/office/drawing/2014/main" id="{84F8EA5C-AAD0-1643-45D5-B157FA313E8F}"/>
              </a:ext>
            </a:extLst>
          </p:cNvPr>
          <p:cNvSpPr>
            <a:spLocks noGrp="1"/>
          </p:cNvSpPr>
          <p:nvPr>
            <p:ph type="body" sz="quarter" idx="12" hasCustomPrompt="1"/>
          </p:nvPr>
        </p:nvSpPr>
        <p:spPr>
          <a:xfrm>
            <a:off x="234463" y="1239705"/>
            <a:ext cx="11723077" cy="383508"/>
          </a:xfrm>
        </p:spPr>
        <p:txBody>
          <a:bodyPr anchor="ctr"/>
          <a:lstStyle>
            <a:lvl1pPr marL="0">
              <a:spcBef>
                <a:spcPts val="0"/>
              </a:spcBef>
              <a:buNone/>
              <a:defRPr sz="1800" b="1" i="1">
                <a:solidFill>
                  <a:srgbClr val="767676"/>
                </a:solidFill>
              </a:defRPr>
            </a:lvl1pPr>
          </a:lstStyle>
          <a:p>
            <a:pPr lvl="0"/>
            <a:r>
              <a:rPr lang="en-US" dirty="0"/>
              <a:t>[Slide subtitle]</a:t>
            </a:r>
          </a:p>
        </p:txBody>
      </p:sp>
    </p:spTree>
    <p:extLst>
      <p:ext uri="{BB962C8B-B14F-4D97-AF65-F5344CB8AC3E}">
        <p14:creationId xmlns:p14="http://schemas.microsoft.com/office/powerpoint/2010/main" val="9740202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Only" preserve="1" userDrawn="1">
  <p:cSld name="2_Title Only">
    <p:spTree>
      <p:nvGrpSpPr>
        <p:cNvPr id="1" name="Shape 26"/>
        <p:cNvGrpSpPr/>
        <p:nvPr/>
      </p:nvGrpSpPr>
      <p:grpSpPr>
        <a:xfrm>
          <a:off x="0" y="0"/>
          <a:ext cx="0" cy="0"/>
          <a:chOff x="0" y="0"/>
          <a:chExt cx="0" cy="0"/>
        </a:xfrm>
      </p:grpSpPr>
      <p:pic>
        <p:nvPicPr>
          <p:cNvPr id="2" name="Picture 1">
            <a:extLst>
              <a:ext uri="{FF2B5EF4-FFF2-40B4-BE49-F238E27FC236}">
                <a16:creationId xmlns:a16="http://schemas.microsoft.com/office/drawing/2014/main" id="{9BDB0875-6A25-9A6F-F787-0497432C24D3}"/>
              </a:ext>
            </a:extLst>
          </p:cNvPr>
          <p:cNvPicPr>
            <a:picLocks noChangeAspect="1"/>
          </p:cNvPicPr>
          <p:nvPr userDrawn="1"/>
        </p:nvPicPr>
        <p:blipFill>
          <a:blip r:embed="rId2"/>
          <a:stretch>
            <a:fillRect/>
          </a:stretch>
        </p:blipFill>
        <p:spPr>
          <a:xfrm>
            <a:off x="5403025" y="3196627"/>
            <a:ext cx="1480345" cy="1368636"/>
          </a:xfrm>
          <a:prstGeom prst="rect">
            <a:avLst/>
          </a:prstGeom>
        </p:spPr>
      </p:pic>
      <p:sp>
        <p:nvSpPr>
          <p:cNvPr id="7" name="TextBox 6">
            <a:extLst>
              <a:ext uri="{FF2B5EF4-FFF2-40B4-BE49-F238E27FC236}">
                <a16:creationId xmlns:a16="http://schemas.microsoft.com/office/drawing/2014/main" id="{B0780C3C-57AE-F80A-09E9-94603F2359BB}"/>
              </a:ext>
            </a:extLst>
          </p:cNvPr>
          <p:cNvSpPr txBox="1"/>
          <p:nvPr userDrawn="1"/>
        </p:nvSpPr>
        <p:spPr>
          <a:xfrm>
            <a:off x="1016820" y="4987894"/>
            <a:ext cx="10158361" cy="646331"/>
          </a:xfrm>
          <a:prstGeom prst="rect">
            <a:avLst/>
          </a:prstGeom>
          <a:noFill/>
        </p:spPr>
        <p:txBody>
          <a:bodyPr wrap="square" rtlCol="0" anchor="ctr">
            <a:spAutoFit/>
          </a:bodyPr>
          <a:lstStyle/>
          <a:p>
            <a:pPr algn="ctr"/>
            <a:r>
              <a:rPr lang="en-US" sz="1200" dirty="0"/>
              <a:t>PO Box 638, Churcton, Maryland 20733 | (703) 212-7745 | </a:t>
            </a:r>
            <a:r>
              <a:rPr lang="en-US" sz="1200" dirty="0">
                <a:hlinkClick r:id="rId3"/>
              </a:rPr>
              <a:t>www.gasolutions.net</a:t>
            </a:r>
            <a:endParaRPr lang="en-US" sz="1200" dirty="0"/>
          </a:p>
          <a:p>
            <a:pPr algn="ctr"/>
            <a:r>
              <a:rPr lang="en-US" sz="1200" dirty="0"/>
              <a:t>© 2026. All materials and ideas contained in this presentation are the property of Government Affairs Solutions, LLC</a:t>
            </a:r>
          </a:p>
          <a:p>
            <a:pPr algn="ctr"/>
            <a:r>
              <a:rPr lang="en-US" sz="1200" dirty="0"/>
              <a:t>Materials or ideas may not be used or copied without the express consent of Government Affairs Solutions, LLC</a:t>
            </a:r>
          </a:p>
        </p:txBody>
      </p:sp>
    </p:spTree>
    <p:extLst>
      <p:ext uri="{BB962C8B-B14F-4D97-AF65-F5344CB8AC3E}">
        <p14:creationId xmlns:p14="http://schemas.microsoft.com/office/powerpoint/2010/main" val="3986391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DAA6897-9F7D-95A1-ABA7-9E3009D659DE}"/>
              </a:ext>
            </a:extLst>
          </p:cNvPr>
          <p:cNvSpPr/>
          <p:nvPr userDrawn="1"/>
        </p:nvSpPr>
        <p:spPr>
          <a:xfrm>
            <a:off x="0" y="0"/>
            <a:ext cx="12192000" cy="6858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65" dirty="0"/>
          </a:p>
        </p:txBody>
      </p:sp>
      <p:sp>
        <p:nvSpPr>
          <p:cNvPr id="7" name="Parallelogram 6">
            <a:extLst>
              <a:ext uri="{FF2B5EF4-FFF2-40B4-BE49-F238E27FC236}">
                <a16:creationId xmlns:a16="http://schemas.microsoft.com/office/drawing/2014/main" id="{312D9A62-F653-1C34-BBE2-3CB8078EFD89}"/>
              </a:ext>
            </a:extLst>
          </p:cNvPr>
          <p:cNvSpPr/>
          <p:nvPr userDrawn="1"/>
        </p:nvSpPr>
        <p:spPr>
          <a:xfrm>
            <a:off x="1" y="0"/>
            <a:ext cx="12192000" cy="6858000"/>
          </a:xfrm>
          <a:prstGeom prst="parallelogram">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65" dirty="0"/>
          </a:p>
        </p:txBody>
      </p:sp>
      <p:sp>
        <p:nvSpPr>
          <p:cNvPr id="2" name="Title 1">
            <a:extLst>
              <a:ext uri="{FF2B5EF4-FFF2-40B4-BE49-F238E27FC236}">
                <a16:creationId xmlns:a16="http://schemas.microsoft.com/office/drawing/2014/main" id="{0D261F0A-5B72-0C7E-4023-E2C94821E73F}"/>
              </a:ext>
            </a:extLst>
          </p:cNvPr>
          <p:cNvSpPr>
            <a:spLocks noGrp="1"/>
          </p:cNvSpPr>
          <p:nvPr>
            <p:ph type="title"/>
          </p:nvPr>
        </p:nvSpPr>
        <p:spPr>
          <a:xfrm>
            <a:off x="2429783" y="1595440"/>
            <a:ext cx="7332436" cy="2731633"/>
          </a:xfrm>
        </p:spPr>
        <p:txBody>
          <a:bodyPr anchor="b"/>
          <a:lstStyle>
            <a:lvl1pPr algn="ctr">
              <a:defRPr sz="5850">
                <a:solidFill>
                  <a:schemeClr val="bg1"/>
                </a:solidFill>
              </a:defRPr>
            </a:lvl1pPr>
          </a:lstStyle>
          <a:p>
            <a:r>
              <a:rPr lang="en-US"/>
              <a:t>Click to edit Master title style</a:t>
            </a:r>
            <a:endParaRPr lang="en-US" dirty="0"/>
          </a:p>
        </p:txBody>
      </p:sp>
      <p:pic>
        <p:nvPicPr>
          <p:cNvPr id="10" name="Picture 9" descr="A black and white logo&#10;&#10;Description automatically generated">
            <a:extLst>
              <a:ext uri="{FF2B5EF4-FFF2-40B4-BE49-F238E27FC236}">
                <a16:creationId xmlns:a16="http://schemas.microsoft.com/office/drawing/2014/main" id="{082754FC-20AD-16FD-F7E7-297781D48160}"/>
              </a:ext>
            </a:extLst>
          </p:cNvPr>
          <p:cNvPicPr>
            <a:picLocks noChangeAspect="1"/>
          </p:cNvPicPr>
          <p:nvPr userDrawn="1"/>
        </p:nvPicPr>
        <p:blipFill>
          <a:blip r:embed="rId2"/>
          <a:stretch>
            <a:fillRect/>
          </a:stretch>
        </p:blipFill>
        <p:spPr>
          <a:xfrm>
            <a:off x="349070" y="218455"/>
            <a:ext cx="608400" cy="671853"/>
          </a:xfrm>
          <a:prstGeom prst="rect">
            <a:avLst/>
          </a:prstGeom>
        </p:spPr>
      </p:pic>
      <p:pic>
        <p:nvPicPr>
          <p:cNvPr id="3" name="Picture 2" descr="A black and white logo&#10;&#10;Description automatically generated">
            <a:extLst>
              <a:ext uri="{FF2B5EF4-FFF2-40B4-BE49-F238E27FC236}">
                <a16:creationId xmlns:a16="http://schemas.microsoft.com/office/drawing/2014/main" id="{A0D3A7F5-0669-C101-7DC9-B3A75776DDFA}"/>
              </a:ext>
            </a:extLst>
          </p:cNvPr>
          <p:cNvPicPr>
            <a:picLocks noChangeAspect="1"/>
          </p:cNvPicPr>
          <p:nvPr userDrawn="1"/>
        </p:nvPicPr>
        <p:blipFill>
          <a:blip r:embed="rId3"/>
          <a:stretch>
            <a:fillRect/>
          </a:stretch>
        </p:blipFill>
        <p:spPr>
          <a:xfrm>
            <a:off x="4648713" y="5395608"/>
            <a:ext cx="2894574" cy="1053805"/>
          </a:xfrm>
          <a:prstGeom prst="rect">
            <a:avLst/>
          </a:prstGeom>
        </p:spPr>
      </p:pic>
    </p:spTree>
    <p:extLst>
      <p:ext uri="{BB962C8B-B14F-4D97-AF65-F5344CB8AC3E}">
        <p14:creationId xmlns:p14="http://schemas.microsoft.com/office/powerpoint/2010/main" val="320361016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cSld name="2_Title Only">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D1DB3C3-0111-9C42-B1C7-C989433D9FD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3710" y="-13844"/>
            <a:ext cx="2069803" cy="1431614"/>
          </a:xfrm>
          <a:prstGeom prst="rect">
            <a:avLst/>
          </a:prstGeom>
        </p:spPr>
      </p:pic>
      <p:sp>
        <p:nvSpPr>
          <p:cNvPr id="2" name="Title 1">
            <a:extLst>
              <a:ext uri="{FF2B5EF4-FFF2-40B4-BE49-F238E27FC236}">
                <a16:creationId xmlns:a16="http://schemas.microsoft.com/office/drawing/2014/main" id="{5D839AEB-8518-497F-887A-2033BF71A7EF}"/>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115136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A43DD8D-53C0-7C15-6456-E349CDDF2337}"/>
              </a:ext>
            </a:extLst>
          </p:cNvPr>
          <p:cNvSpPr/>
          <p:nvPr userDrawn="1"/>
        </p:nvSpPr>
        <p:spPr>
          <a:xfrm>
            <a:off x="11111948" y="99392"/>
            <a:ext cx="1080052" cy="71561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A73CDBE-F3E7-DAD3-5BB8-5C5EFF031FB1}"/>
              </a:ext>
            </a:extLst>
          </p:cNvPr>
          <p:cNvSpPr>
            <a:spLocks noGrp="1"/>
          </p:cNvSpPr>
          <p:nvPr>
            <p:ph type="title"/>
          </p:nvPr>
        </p:nvSpPr>
        <p:spPr>
          <a:xfrm>
            <a:off x="838200" y="355185"/>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61AD25AA-A00F-8554-E82C-6498ED5581B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descr="A blue and red square with a lightning bolt in the middle&#10;&#10;Description automatically generated">
            <a:extLst>
              <a:ext uri="{FF2B5EF4-FFF2-40B4-BE49-F238E27FC236}">
                <a16:creationId xmlns:a16="http://schemas.microsoft.com/office/drawing/2014/main" id="{D23AA64C-9A21-50FC-5DF3-7897B44559F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401323" y="180488"/>
            <a:ext cx="501301" cy="553424"/>
          </a:xfrm>
          <a:prstGeom prst="rect">
            <a:avLst/>
          </a:prstGeom>
        </p:spPr>
      </p:pic>
    </p:spTree>
    <p:extLst>
      <p:ext uri="{BB962C8B-B14F-4D97-AF65-F5344CB8AC3E}">
        <p14:creationId xmlns:p14="http://schemas.microsoft.com/office/powerpoint/2010/main" val="24367204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3CDBE-F3E7-DAD3-5BB8-5C5EFF031FB1}"/>
              </a:ext>
            </a:extLst>
          </p:cNvPr>
          <p:cNvSpPr>
            <a:spLocks noGrp="1"/>
          </p:cNvSpPr>
          <p:nvPr>
            <p:ph type="title"/>
          </p:nvPr>
        </p:nvSpPr>
        <p:spPr>
          <a:xfrm>
            <a:off x="3317966" y="528415"/>
            <a:ext cx="8035834"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61AD25AA-A00F-8554-E82C-6498ED5581B0}"/>
              </a:ext>
            </a:extLst>
          </p:cNvPr>
          <p:cNvSpPr>
            <a:spLocks noGrp="1"/>
          </p:cNvSpPr>
          <p:nvPr>
            <p:ph idx="1"/>
          </p:nvPr>
        </p:nvSpPr>
        <p:spPr>
          <a:xfrm>
            <a:off x="3317966" y="1988915"/>
            <a:ext cx="8035834"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descr="A blue and red lines&#10;&#10;Description automatically generated">
            <a:extLst>
              <a:ext uri="{FF2B5EF4-FFF2-40B4-BE49-F238E27FC236}">
                <a16:creationId xmlns:a16="http://schemas.microsoft.com/office/drawing/2014/main" id="{F36062BE-2B41-C36D-C365-00E456A60BD7}"/>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rot="5400000">
            <a:off x="-1934936" y="1934935"/>
            <a:ext cx="6857999" cy="2988129"/>
          </a:xfrm>
          <a:prstGeom prst="rect">
            <a:avLst/>
          </a:prstGeom>
        </p:spPr>
      </p:pic>
      <p:sp>
        <p:nvSpPr>
          <p:cNvPr id="9" name="Rectangle 8">
            <a:extLst>
              <a:ext uri="{FF2B5EF4-FFF2-40B4-BE49-F238E27FC236}">
                <a16:creationId xmlns:a16="http://schemas.microsoft.com/office/drawing/2014/main" id="{2D4AAF6B-1B6B-C15F-4B7A-72F636603DD4}"/>
              </a:ext>
            </a:extLst>
          </p:cNvPr>
          <p:cNvSpPr/>
          <p:nvPr userDrawn="1"/>
        </p:nvSpPr>
        <p:spPr>
          <a:xfrm>
            <a:off x="11111948" y="99392"/>
            <a:ext cx="1080052" cy="71561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blue and red square with a lightning bolt in the middle&#10;&#10;Description automatically generated">
            <a:extLst>
              <a:ext uri="{FF2B5EF4-FFF2-40B4-BE49-F238E27FC236}">
                <a16:creationId xmlns:a16="http://schemas.microsoft.com/office/drawing/2014/main" id="{31A2FF7A-C5A8-C05D-C0C2-2FBDD938F0D0}"/>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1401323" y="180488"/>
            <a:ext cx="501301" cy="553424"/>
          </a:xfrm>
          <a:prstGeom prst="rect">
            <a:avLst/>
          </a:prstGeom>
        </p:spPr>
      </p:pic>
    </p:spTree>
    <p:extLst>
      <p:ext uri="{BB962C8B-B14F-4D97-AF65-F5344CB8AC3E}">
        <p14:creationId xmlns:p14="http://schemas.microsoft.com/office/powerpoint/2010/main" val="41082358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3CDBE-F3E7-DAD3-5BB8-5C5EFF031FB1}"/>
              </a:ext>
            </a:extLst>
          </p:cNvPr>
          <p:cNvSpPr>
            <a:spLocks noGrp="1"/>
          </p:cNvSpPr>
          <p:nvPr>
            <p:ph type="title"/>
          </p:nvPr>
        </p:nvSpPr>
        <p:spPr>
          <a:xfrm>
            <a:off x="2073729" y="365125"/>
            <a:ext cx="9280071"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61AD25AA-A00F-8554-E82C-6498ED5581B0}"/>
              </a:ext>
            </a:extLst>
          </p:cNvPr>
          <p:cNvSpPr>
            <a:spLocks noGrp="1"/>
          </p:cNvSpPr>
          <p:nvPr>
            <p:ph idx="1"/>
          </p:nvPr>
        </p:nvSpPr>
        <p:spPr>
          <a:xfrm>
            <a:off x="2073729" y="1825625"/>
            <a:ext cx="928007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descr="A red lightning bolt in a square&#10;&#10;Description automatically generated">
            <a:extLst>
              <a:ext uri="{FF2B5EF4-FFF2-40B4-BE49-F238E27FC236}">
                <a16:creationId xmlns:a16="http://schemas.microsoft.com/office/drawing/2014/main" id="{8AB9489D-5AAB-AD10-A0DC-472B0ABC27E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1351" y="5225595"/>
            <a:ext cx="1505178" cy="1505178"/>
          </a:xfrm>
          <a:prstGeom prst="rect">
            <a:avLst/>
          </a:prstGeom>
        </p:spPr>
      </p:pic>
      <p:pic>
        <p:nvPicPr>
          <p:cNvPr id="10" name="Picture 9" descr="A blue square with a black lightning bolt in the middle&#10;&#10;Description automatically generated">
            <a:extLst>
              <a:ext uri="{FF2B5EF4-FFF2-40B4-BE49-F238E27FC236}">
                <a16:creationId xmlns:a16="http://schemas.microsoft.com/office/drawing/2014/main" id="{74697C4F-F405-0D9D-A6EA-9A97564A3E25}"/>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11352" y="125640"/>
            <a:ext cx="1505178" cy="1505178"/>
          </a:xfrm>
          <a:prstGeom prst="rect">
            <a:avLst/>
          </a:prstGeom>
        </p:spPr>
      </p:pic>
      <p:pic>
        <p:nvPicPr>
          <p:cNvPr id="12" name="Picture 11" descr="A blue lightning bolt on a blue background&#10;&#10;Description automatically generated">
            <a:extLst>
              <a:ext uri="{FF2B5EF4-FFF2-40B4-BE49-F238E27FC236}">
                <a16:creationId xmlns:a16="http://schemas.microsoft.com/office/drawing/2014/main" id="{E0BD4D92-1FFB-5767-43F7-813827EF6BDD}"/>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11351" y="3525610"/>
            <a:ext cx="1505178" cy="1505178"/>
          </a:xfrm>
          <a:prstGeom prst="rect">
            <a:avLst/>
          </a:prstGeom>
        </p:spPr>
      </p:pic>
      <p:pic>
        <p:nvPicPr>
          <p:cNvPr id="14" name="Picture 13" descr="A black lightning bolt in a red square&#10;&#10;Description automatically generated">
            <a:extLst>
              <a:ext uri="{FF2B5EF4-FFF2-40B4-BE49-F238E27FC236}">
                <a16:creationId xmlns:a16="http://schemas.microsoft.com/office/drawing/2014/main" id="{39B07CE1-C0F9-7557-20B5-7CF451F12BD6}"/>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111351" y="1825625"/>
            <a:ext cx="1505178" cy="1505178"/>
          </a:xfrm>
          <a:prstGeom prst="rect">
            <a:avLst/>
          </a:prstGeom>
        </p:spPr>
      </p:pic>
      <p:sp>
        <p:nvSpPr>
          <p:cNvPr id="6" name="Rectangle 5">
            <a:extLst>
              <a:ext uri="{FF2B5EF4-FFF2-40B4-BE49-F238E27FC236}">
                <a16:creationId xmlns:a16="http://schemas.microsoft.com/office/drawing/2014/main" id="{96993521-D748-1EA7-FF64-69B051D79CBF}"/>
              </a:ext>
            </a:extLst>
          </p:cNvPr>
          <p:cNvSpPr/>
          <p:nvPr userDrawn="1"/>
        </p:nvSpPr>
        <p:spPr>
          <a:xfrm>
            <a:off x="11111948" y="99392"/>
            <a:ext cx="1080052" cy="71561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blue and red square with a lightning bolt in the middle&#10;&#10;Description automatically generated">
            <a:extLst>
              <a:ext uri="{FF2B5EF4-FFF2-40B4-BE49-F238E27FC236}">
                <a16:creationId xmlns:a16="http://schemas.microsoft.com/office/drawing/2014/main" id="{825C9462-681D-A5CA-A2A9-D0CBAFCAF321}"/>
              </a:ext>
            </a:extLst>
          </p:cNvPr>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11401323" y="180488"/>
            <a:ext cx="501301" cy="553424"/>
          </a:xfrm>
          <a:prstGeom prst="rect">
            <a:avLst/>
          </a:prstGeom>
        </p:spPr>
      </p:pic>
    </p:spTree>
    <p:extLst>
      <p:ext uri="{BB962C8B-B14F-4D97-AF65-F5344CB8AC3E}">
        <p14:creationId xmlns:p14="http://schemas.microsoft.com/office/powerpoint/2010/main" val="27468753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LIDE STYLE 04">
    <p:spTree>
      <p:nvGrpSpPr>
        <p:cNvPr id="1" name=""/>
        <p:cNvGrpSpPr/>
        <p:nvPr/>
      </p:nvGrpSpPr>
      <p:grpSpPr>
        <a:xfrm>
          <a:off x="0" y="0"/>
          <a:ext cx="0" cy="0"/>
          <a:chOff x="0" y="0"/>
          <a:chExt cx="0" cy="0"/>
        </a:xfrm>
      </p:grpSpPr>
      <p:sp>
        <p:nvSpPr>
          <p:cNvPr id="7" name="Parallelogram 6">
            <a:extLst>
              <a:ext uri="{FF2B5EF4-FFF2-40B4-BE49-F238E27FC236}">
                <a16:creationId xmlns:a16="http://schemas.microsoft.com/office/drawing/2014/main" id="{74CF19AB-9C61-49B5-CDF5-650FE8D0EAD7}"/>
              </a:ext>
            </a:extLst>
          </p:cNvPr>
          <p:cNvSpPr/>
          <p:nvPr userDrawn="1"/>
        </p:nvSpPr>
        <p:spPr>
          <a:xfrm>
            <a:off x="1542288" y="0"/>
            <a:ext cx="12935712" cy="6922008"/>
          </a:xfrm>
          <a:prstGeom prst="parallelogram">
            <a:avLst/>
          </a:prstGeom>
          <a:solidFill>
            <a:srgbClr val="212B5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Parallelogram 7">
            <a:extLst>
              <a:ext uri="{FF2B5EF4-FFF2-40B4-BE49-F238E27FC236}">
                <a16:creationId xmlns:a16="http://schemas.microsoft.com/office/drawing/2014/main" id="{92C48E42-06AB-5BA0-4713-6FCA87E8D36B}"/>
              </a:ext>
            </a:extLst>
          </p:cNvPr>
          <p:cNvSpPr/>
          <p:nvPr userDrawn="1"/>
        </p:nvSpPr>
        <p:spPr>
          <a:xfrm>
            <a:off x="0" y="0"/>
            <a:ext cx="5074920" cy="6922008"/>
          </a:xfrm>
          <a:prstGeom prst="parallelogram">
            <a:avLst/>
          </a:prstGeom>
          <a:solidFill>
            <a:srgbClr val="AD2C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9" name="Picture 8">
            <a:extLst>
              <a:ext uri="{FF2B5EF4-FFF2-40B4-BE49-F238E27FC236}">
                <a16:creationId xmlns:a16="http://schemas.microsoft.com/office/drawing/2014/main" id="{9E05BCC1-2393-7768-193A-1F2FE9684F7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2957" y="1974497"/>
            <a:ext cx="2909005" cy="2909005"/>
          </a:xfrm>
          <a:prstGeom prst="rect">
            <a:avLst/>
          </a:prstGeom>
        </p:spPr>
      </p:pic>
      <p:sp>
        <p:nvSpPr>
          <p:cNvPr id="2" name="Title 1">
            <a:extLst>
              <a:ext uri="{FF2B5EF4-FFF2-40B4-BE49-F238E27FC236}">
                <a16:creationId xmlns:a16="http://schemas.microsoft.com/office/drawing/2014/main" id="{631532B0-738E-4B4A-2D63-6044327BB1FE}"/>
              </a:ext>
            </a:extLst>
          </p:cNvPr>
          <p:cNvSpPr>
            <a:spLocks noGrp="1"/>
          </p:cNvSpPr>
          <p:nvPr>
            <p:ph type="title"/>
          </p:nvPr>
        </p:nvSpPr>
        <p:spPr>
          <a:xfrm>
            <a:off x="5844222" y="1174397"/>
            <a:ext cx="6565492" cy="1600200"/>
          </a:xfrm>
        </p:spPr>
        <p:txBody>
          <a:bodyPr anchor="b">
            <a:noAutofit/>
          </a:bodyPr>
          <a:lstStyle>
            <a:lvl1pPr>
              <a:defRPr sz="4800">
                <a:solidFill>
                  <a:schemeClr val="bg1"/>
                </a:solidFill>
              </a:defRPr>
            </a:lvl1pPr>
          </a:lstStyle>
          <a:p>
            <a:r>
              <a:rPr lang="en-US"/>
              <a:t>Click to edit Master title style</a:t>
            </a:r>
            <a:endParaRPr lang="en-US" dirty="0"/>
          </a:p>
        </p:txBody>
      </p:sp>
      <p:sp>
        <p:nvSpPr>
          <p:cNvPr id="3" name="Text Placeholder 3">
            <a:extLst>
              <a:ext uri="{FF2B5EF4-FFF2-40B4-BE49-F238E27FC236}">
                <a16:creationId xmlns:a16="http://schemas.microsoft.com/office/drawing/2014/main" id="{77D3F23F-749B-1679-B8DB-34E5A76A4B04}"/>
              </a:ext>
            </a:extLst>
          </p:cNvPr>
          <p:cNvSpPr>
            <a:spLocks noGrp="1"/>
          </p:cNvSpPr>
          <p:nvPr>
            <p:ph type="body" sz="half" idx="2"/>
          </p:nvPr>
        </p:nvSpPr>
        <p:spPr>
          <a:xfrm>
            <a:off x="5844222" y="2977708"/>
            <a:ext cx="6565492" cy="3497737"/>
          </a:xfrm>
        </p:spPr>
        <p:txBody>
          <a:bodyPr>
            <a:normAutofit/>
          </a:bodyPr>
          <a:lstStyle>
            <a:lvl1pPr marL="0" indent="0">
              <a:buNone/>
              <a:defRPr sz="2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5523232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STYLE 0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54B6003-176F-AB54-8425-1ED7B258F096}"/>
              </a:ext>
            </a:extLst>
          </p:cNvPr>
          <p:cNvSpPr/>
          <p:nvPr userDrawn="1"/>
        </p:nvSpPr>
        <p:spPr>
          <a:xfrm>
            <a:off x="1249680" y="0"/>
            <a:ext cx="1691640" cy="4541520"/>
          </a:xfrm>
          <a:prstGeom prst="rect">
            <a:avLst/>
          </a:prstGeom>
          <a:solidFill>
            <a:srgbClr val="212B5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8" name="Picture 7">
            <a:extLst>
              <a:ext uri="{FF2B5EF4-FFF2-40B4-BE49-F238E27FC236}">
                <a16:creationId xmlns:a16="http://schemas.microsoft.com/office/drawing/2014/main" id="{4CBA8974-3A36-C9D7-70DC-B7C2A0A577F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249680" y="4709160"/>
            <a:ext cx="1691640" cy="1867529"/>
          </a:xfrm>
          <a:prstGeom prst="rect">
            <a:avLst/>
          </a:prstGeom>
        </p:spPr>
      </p:pic>
      <p:sp>
        <p:nvSpPr>
          <p:cNvPr id="2" name="Title 1">
            <a:extLst>
              <a:ext uri="{FF2B5EF4-FFF2-40B4-BE49-F238E27FC236}">
                <a16:creationId xmlns:a16="http://schemas.microsoft.com/office/drawing/2014/main" id="{BCB72596-9DCE-16FE-E169-0BEE953DFE74}"/>
              </a:ext>
            </a:extLst>
          </p:cNvPr>
          <p:cNvSpPr>
            <a:spLocks noGrp="1"/>
          </p:cNvSpPr>
          <p:nvPr>
            <p:ph type="title"/>
          </p:nvPr>
        </p:nvSpPr>
        <p:spPr>
          <a:xfrm>
            <a:off x="3340359" y="365125"/>
            <a:ext cx="8200053"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33C3710E-8F85-9189-840E-688F536DEA84}"/>
              </a:ext>
            </a:extLst>
          </p:cNvPr>
          <p:cNvSpPr>
            <a:spLocks noGrp="1"/>
          </p:cNvSpPr>
          <p:nvPr>
            <p:ph idx="1"/>
          </p:nvPr>
        </p:nvSpPr>
        <p:spPr>
          <a:xfrm>
            <a:off x="3340359" y="1825625"/>
            <a:ext cx="8200053"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528934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SLIDE 04">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EB7D7E8-3245-ABBA-626A-598CEDA1F463}"/>
              </a:ext>
            </a:extLst>
          </p:cNvPr>
          <p:cNvSpPr/>
          <p:nvPr userDrawn="1"/>
        </p:nvSpPr>
        <p:spPr>
          <a:xfrm>
            <a:off x="1249680" y="0"/>
            <a:ext cx="1691640" cy="4541520"/>
          </a:xfrm>
          <a:prstGeom prst="rect">
            <a:avLst/>
          </a:prstGeom>
          <a:solidFill>
            <a:srgbClr val="AD2C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3" name="Picture 2">
            <a:extLst>
              <a:ext uri="{FF2B5EF4-FFF2-40B4-BE49-F238E27FC236}">
                <a16:creationId xmlns:a16="http://schemas.microsoft.com/office/drawing/2014/main" id="{297787F1-F057-5F9A-0859-A0FE6AC5D853}"/>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249680" y="4709160"/>
            <a:ext cx="1691640" cy="1867529"/>
          </a:xfrm>
          <a:prstGeom prst="rect">
            <a:avLst/>
          </a:prstGeom>
        </p:spPr>
      </p:pic>
      <p:sp>
        <p:nvSpPr>
          <p:cNvPr id="6" name="Title 1">
            <a:extLst>
              <a:ext uri="{FF2B5EF4-FFF2-40B4-BE49-F238E27FC236}">
                <a16:creationId xmlns:a16="http://schemas.microsoft.com/office/drawing/2014/main" id="{0853FC08-23B4-2C56-3ACB-D3301AB59A90}"/>
              </a:ext>
            </a:extLst>
          </p:cNvPr>
          <p:cNvSpPr>
            <a:spLocks noGrp="1"/>
          </p:cNvSpPr>
          <p:nvPr>
            <p:ph type="title"/>
          </p:nvPr>
        </p:nvSpPr>
        <p:spPr>
          <a:xfrm>
            <a:off x="3340359" y="365125"/>
            <a:ext cx="8200053" cy="1325563"/>
          </a:xfrm>
        </p:spPr>
        <p:txBody>
          <a:bodyPr/>
          <a:lstStyle/>
          <a:p>
            <a:r>
              <a:rPr lang="en-US"/>
              <a:t>Click to edit Master title style</a:t>
            </a:r>
          </a:p>
        </p:txBody>
      </p:sp>
      <p:sp>
        <p:nvSpPr>
          <p:cNvPr id="7" name="Content Placeholder 2">
            <a:extLst>
              <a:ext uri="{FF2B5EF4-FFF2-40B4-BE49-F238E27FC236}">
                <a16:creationId xmlns:a16="http://schemas.microsoft.com/office/drawing/2014/main" id="{7331EAC3-B5DA-5CEF-52F9-2BB758A02D97}"/>
              </a:ext>
            </a:extLst>
          </p:cNvPr>
          <p:cNvSpPr>
            <a:spLocks noGrp="1"/>
          </p:cNvSpPr>
          <p:nvPr>
            <p:ph idx="1"/>
          </p:nvPr>
        </p:nvSpPr>
        <p:spPr>
          <a:xfrm>
            <a:off x="3340359" y="1825625"/>
            <a:ext cx="8200053"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348934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ERO 02">
    <p:bg>
      <p:bgPr>
        <a:solidFill>
          <a:srgbClr val="212B5E"/>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371F1D8-4D8E-A91B-15FC-B7C0C58EF5E1}"/>
              </a:ext>
            </a:extLst>
          </p:cNvPr>
          <p:cNvPicPr>
            <a:picLocks noChangeAspect="1"/>
          </p:cNvPicPr>
          <p:nvPr userDrawn="1"/>
        </p:nvPicPr>
        <p:blipFill>
          <a:blip r:embed="rId2">
            <a:alphaModFix amt="8000"/>
            <a:extLst>
              <a:ext uri="{28A0092B-C50C-407E-A947-70E740481C1C}">
                <a14:useLocalDpi xmlns:a14="http://schemas.microsoft.com/office/drawing/2010/main"/>
              </a:ext>
            </a:extLst>
          </a:blip>
          <a:stretch>
            <a:fillRect/>
          </a:stretch>
        </p:blipFill>
        <p:spPr>
          <a:xfrm>
            <a:off x="16198" y="0"/>
            <a:ext cx="12175802" cy="6858000"/>
          </a:xfrm>
          <a:prstGeom prst="rect">
            <a:avLst/>
          </a:prstGeom>
        </p:spPr>
      </p:pic>
      <p:sp>
        <p:nvSpPr>
          <p:cNvPr id="9" name="Rectangle: Rounded Corners 8">
            <a:extLst>
              <a:ext uri="{FF2B5EF4-FFF2-40B4-BE49-F238E27FC236}">
                <a16:creationId xmlns:a16="http://schemas.microsoft.com/office/drawing/2014/main" id="{479A6CDD-E33F-C7B9-CCCF-D13BE874DFEF}"/>
              </a:ext>
            </a:extLst>
          </p:cNvPr>
          <p:cNvSpPr/>
          <p:nvPr userDrawn="1"/>
        </p:nvSpPr>
        <p:spPr>
          <a:xfrm>
            <a:off x="1844518" y="596279"/>
            <a:ext cx="8519161" cy="5404182"/>
          </a:xfrm>
          <a:prstGeom prst="roundRect">
            <a:avLst>
              <a:gd name="adj" fmla="val 0"/>
            </a:avLst>
          </a:prstGeom>
          <a:solidFill>
            <a:srgbClr val="E03C3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Title 1">
            <a:extLst>
              <a:ext uri="{FF2B5EF4-FFF2-40B4-BE49-F238E27FC236}">
                <a16:creationId xmlns:a16="http://schemas.microsoft.com/office/drawing/2014/main" id="{552AE481-909D-7FCF-E892-D11F70D01A40}"/>
              </a:ext>
            </a:extLst>
          </p:cNvPr>
          <p:cNvSpPr>
            <a:spLocks noGrp="1"/>
          </p:cNvSpPr>
          <p:nvPr>
            <p:ph type="title"/>
          </p:nvPr>
        </p:nvSpPr>
        <p:spPr>
          <a:xfrm>
            <a:off x="2100216" y="1119641"/>
            <a:ext cx="7920861" cy="959246"/>
          </a:xfrm>
        </p:spPr>
        <p:txBody>
          <a:bodyPr/>
          <a:lstStyle>
            <a:lvl1pPr>
              <a:defRPr>
                <a:solidFill>
                  <a:schemeClr val="bg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EA71125-78EA-7FCD-8BF4-E20C48D1E464}"/>
              </a:ext>
            </a:extLst>
          </p:cNvPr>
          <p:cNvSpPr>
            <a:spLocks noGrp="1"/>
          </p:cNvSpPr>
          <p:nvPr>
            <p:ph idx="1"/>
          </p:nvPr>
        </p:nvSpPr>
        <p:spPr>
          <a:xfrm>
            <a:off x="2100217" y="2225580"/>
            <a:ext cx="7920861" cy="314885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168093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10" Type="http://schemas.openxmlformats.org/officeDocument/2006/relationships/image" Target="../media/image23.png"/><Relationship Id="rId4" Type="http://schemas.openxmlformats.org/officeDocument/2006/relationships/slideLayout" Target="../slideLayouts/slideLayout24.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0FFC513-938D-F451-B465-958CFDB19CE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9736C97-B68B-677F-013A-224E649C8A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74BEFEDC-2A3A-4306-0CF7-3F8DDD77AB80}"/>
              </a:ext>
            </a:extLst>
          </p:cNvPr>
          <p:cNvPicPr>
            <a:picLocks noChangeAspect="1"/>
          </p:cNvPicPr>
          <p:nvPr userDrawn="1"/>
        </p:nvPicPr>
        <p:blipFill>
          <a:blip r:embed="rId22"/>
          <a:stretch>
            <a:fillRect/>
          </a:stretch>
        </p:blipFill>
        <p:spPr>
          <a:xfrm>
            <a:off x="4290325" y="6492875"/>
            <a:ext cx="3611350" cy="179387"/>
          </a:xfrm>
          <a:prstGeom prst="rect">
            <a:avLst/>
          </a:prstGeom>
        </p:spPr>
      </p:pic>
    </p:spTree>
    <p:extLst>
      <p:ext uri="{BB962C8B-B14F-4D97-AF65-F5344CB8AC3E}">
        <p14:creationId xmlns:p14="http://schemas.microsoft.com/office/powerpoint/2010/main" val="1963552880"/>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50" r:id="rId3"/>
    <p:sldLayoutId id="2147483660" r:id="rId4"/>
    <p:sldLayoutId id="2147483661" r:id="rId5"/>
    <p:sldLayoutId id="2147483671" r:id="rId6"/>
    <p:sldLayoutId id="2147483672" r:id="rId7"/>
    <p:sldLayoutId id="2147483673" r:id="rId8"/>
    <p:sldLayoutId id="2147483665" r:id="rId9"/>
    <p:sldLayoutId id="2147483651" r:id="rId10"/>
    <p:sldLayoutId id="2147483663" r:id="rId11"/>
    <p:sldLayoutId id="2147483664" r:id="rId12"/>
    <p:sldLayoutId id="2147483668" r:id="rId13"/>
    <p:sldLayoutId id="2147483652" r:id="rId14"/>
    <p:sldLayoutId id="2147483654" r:id="rId15"/>
    <p:sldLayoutId id="2147483656" r:id="rId16"/>
    <p:sldLayoutId id="2147483666" r:id="rId17"/>
    <p:sldLayoutId id="2147483667" r:id="rId18"/>
    <p:sldLayoutId id="2147483669" r:id="rId19"/>
    <p:sldLayoutId id="2147483670"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5" name="Rectangle 14">
            <a:extLst>
              <a:ext uri="{FF2B5EF4-FFF2-40B4-BE49-F238E27FC236}">
                <a16:creationId xmlns:a16="http://schemas.microsoft.com/office/drawing/2014/main" id="{47797ADE-3F47-019C-3073-068167CF2EF0}"/>
              </a:ext>
            </a:extLst>
          </p:cNvPr>
          <p:cNvSpPr/>
          <p:nvPr userDrawn="1"/>
        </p:nvSpPr>
        <p:spPr>
          <a:xfrm>
            <a:off x="0" y="6524216"/>
            <a:ext cx="12192000" cy="426346"/>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dirty="0"/>
          </a:p>
        </p:txBody>
      </p:sp>
      <p:pic>
        <p:nvPicPr>
          <p:cNvPr id="16" name="Picture 15">
            <a:extLst>
              <a:ext uri="{FF2B5EF4-FFF2-40B4-BE49-F238E27FC236}">
                <a16:creationId xmlns:a16="http://schemas.microsoft.com/office/drawing/2014/main" id="{695C822C-511B-15F8-A009-06A925A325C2}"/>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9875165" y="6112708"/>
            <a:ext cx="2197159" cy="745292"/>
          </a:xfrm>
          <a:prstGeom prst="rect">
            <a:avLst/>
          </a:prstGeom>
        </p:spPr>
      </p:pic>
      <p:sp>
        <p:nvSpPr>
          <p:cNvPr id="10" name="Google Shape;10;p58"/>
          <p:cNvSpPr txBox="1">
            <a:spLocks noGrp="1"/>
          </p:cNvSpPr>
          <p:nvPr>
            <p:ph type="title"/>
          </p:nvPr>
        </p:nvSpPr>
        <p:spPr>
          <a:xfrm>
            <a:off x="2063055" y="213068"/>
            <a:ext cx="9290746" cy="843771"/>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163A78"/>
              </a:buClr>
              <a:buSzPts val="3000"/>
              <a:buFont typeface="Arial"/>
              <a:buNone/>
              <a:defRPr sz="3000" b="0" i="0" u="none" strike="noStrike" cap="none">
                <a:solidFill>
                  <a:srgbClr val="163A78"/>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58"/>
          <p:cNvSpPr txBox="1">
            <a:spLocks noGrp="1"/>
          </p:cNvSpPr>
          <p:nvPr>
            <p:ph type="body" idx="1"/>
          </p:nvPr>
        </p:nvSpPr>
        <p:spPr>
          <a:xfrm>
            <a:off x="1439073" y="1626691"/>
            <a:ext cx="10515600" cy="4351338"/>
          </a:xfrm>
          <a:prstGeom prst="rect">
            <a:avLst/>
          </a:prstGeom>
          <a:noFill/>
          <a:ln>
            <a:noFill/>
          </a:ln>
        </p:spPr>
        <p:txBody>
          <a:bodyPr spcFirstLastPara="1" wrap="square" lIns="91425" tIns="45700" rIns="91425" bIns="45700" anchor="t" anchorCtr="0">
            <a:normAutofit/>
          </a:bodyPr>
          <a:lstStyle>
            <a:lvl1pPr marL="457200" marR="0" lvl="0" indent="-393700" algn="l" rtl="0">
              <a:lnSpc>
                <a:spcPct val="90000"/>
              </a:lnSpc>
              <a:spcBef>
                <a:spcPts val="1000"/>
              </a:spcBef>
              <a:spcAft>
                <a:spcPts val="0"/>
              </a:spcAft>
              <a:buClr>
                <a:srgbClr val="163A78"/>
              </a:buClr>
              <a:buSzPts val="2600"/>
              <a:buFont typeface="Arial"/>
              <a:buChar char="•"/>
              <a:defRPr sz="2600" b="1" i="0" u="none" strike="noStrike" cap="none">
                <a:solidFill>
                  <a:srgbClr val="163A78"/>
                </a:solidFill>
                <a:latin typeface="Arial"/>
                <a:ea typeface="Arial"/>
                <a:cs typeface="Arial"/>
                <a:sym typeface="Arial"/>
              </a:defRPr>
            </a:lvl1pPr>
            <a:lvl2pPr marL="914400" marR="0" lvl="1" indent="-228600" algn="l" rtl="0">
              <a:lnSpc>
                <a:spcPct val="90000"/>
              </a:lnSpc>
              <a:spcBef>
                <a:spcPts val="500"/>
              </a:spcBef>
              <a:spcAft>
                <a:spcPts val="0"/>
              </a:spcAft>
              <a:buClr>
                <a:srgbClr val="163A78"/>
              </a:buClr>
              <a:buSzPts val="2200"/>
              <a:buFont typeface="Arial"/>
              <a:buNone/>
              <a:defRPr sz="2200" b="0" i="0" u="none" strike="noStrike" cap="none">
                <a:solidFill>
                  <a:srgbClr val="163A78"/>
                </a:solidFill>
                <a:latin typeface="Arial"/>
                <a:ea typeface="Arial"/>
                <a:cs typeface="Arial"/>
                <a:sym typeface="Arial"/>
              </a:defRPr>
            </a:lvl2pPr>
            <a:lvl3pPr marL="1371600" marR="0" lvl="2" indent="-342900" algn="l" rtl="0">
              <a:lnSpc>
                <a:spcPct val="90000"/>
              </a:lnSpc>
              <a:spcBef>
                <a:spcPts val="500"/>
              </a:spcBef>
              <a:spcAft>
                <a:spcPts val="0"/>
              </a:spcAft>
              <a:buClr>
                <a:srgbClr val="163A78"/>
              </a:buClr>
              <a:buSzPts val="1800"/>
              <a:buFont typeface="Arial"/>
              <a:buChar char="•"/>
              <a:defRPr sz="1800" b="0" i="0" u="none" strike="noStrike" cap="none">
                <a:solidFill>
                  <a:srgbClr val="163A78"/>
                </a:solidFill>
                <a:latin typeface="Arial"/>
                <a:ea typeface="Arial"/>
                <a:cs typeface="Arial"/>
                <a:sym typeface="Arial"/>
              </a:defRPr>
            </a:lvl3pPr>
            <a:lvl4pPr marL="1828800" marR="0" lvl="3" indent="-342900" algn="l" rtl="0">
              <a:lnSpc>
                <a:spcPct val="90000"/>
              </a:lnSpc>
              <a:spcBef>
                <a:spcPts val="500"/>
              </a:spcBef>
              <a:spcAft>
                <a:spcPts val="0"/>
              </a:spcAft>
              <a:buClr>
                <a:srgbClr val="163A78"/>
              </a:buClr>
              <a:buSzPts val="1800"/>
              <a:buFont typeface="Arial"/>
              <a:buChar char="•"/>
              <a:defRPr sz="1800" b="0" i="0" u="none" strike="noStrike" cap="none">
                <a:solidFill>
                  <a:srgbClr val="163A78"/>
                </a:solidFill>
                <a:latin typeface="Arial"/>
                <a:ea typeface="Arial"/>
                <a:cs typeface="Arial"/>
                <a:sym typeface="Arial"/>
              </a:defRPr>
            </a:lvl4pPr>
            <a:lvl5pPr marL="2286000" marR="0" lvl="4" indent="-342900" algn="l" rtl="0">
              <a:lnSpc>
                <a:spcPct val="90000"/>
              </a:lnSpc>
              <a:spcBef>
                <a:spcPts val="500"/>
              </a:spcBef>
              <a:spcAft>
                <a:spcPts val="0"/>
              </a:spcAft>
              <a:buClr>
                <a:srgbClr val="163A78"/>
              </a:buClr>
              <a:buSzPts val="1800"/>
              <a:buFont typeface="Arial"/>
              <a:buChar char="•"/>
              <a:defRPr sz="1800" b="0" i="0" u="none" strike="noStrike" cap="none">
                <a:solidFill>
                  <a:srgbClr val="163A78"/>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7" name="Slide Number Placeholder 6">
            <a:extLst>
              <a:ext uri="{FF2B5EF4-FFF2-40B4-BE49-F238E27FC236}">
                <a16:creationId xmlns:a16="http://schemas.microsoft.com/office/drawing/2014/main" id="{17F4DFCA-8D07-819B-2239-B044FDCB917E}"/>
              </a:ext>
            </a:extLst>
          </p:cNvPr>
          <p:cNvSpPr>
            <a:spLocks noGrp="1"/>
          </p:cNvSpPr>
          <p:nvPr>
            <p:ph type="sldNum" sz="quarter" idx="4"/>
          </p:nvPr>
        </p:nvSpPr>
        <p:spPr>
          <a:xfrm>
            <a:off x="11487045" y="6400800"/>
            <a:ext cx="468923" cy="457200"/>
          </a:xfrm>
          <a:prstGeom prst="rect">
            <a:avLst/>
          </a:prstGeom>
        </p:spPr>
        <p:txBody>
          <a:bodyPr vert="horz" lIns="91440" tIns="45720" rIns="91440" bIns="45720" rtlCol="0" anchor="ctr"/>
          <a:lstStyle>
            <a:lvl1pPr algn="r">
              <a:defRPr sz="1200">
                <a:solidFill>
                  <a:schemeClr val="tx1">
                    <a:tint val="82000"/>
                  </a:schemeClr>
                </a:solidFill>
              </a:defRPr>
            </a:lvl1pPr>
          </a:lstStyle>
          <a:p>
            <a:fld id="{E0026180-5FF4-4449-9EF9-6228C591BDEC}" type="slidenum">
              <a:rPr lang="en-US" smtClean="0"/>
              <a:t>‹#›</a:t>
            </a:fld>
            <a:endParaRPr lang="en-US" dirty="0"/>
          </a:p>
        </p:txBody>
      </p:sp>
      <p:sp>
        <p:nvSpPr>
          <p:cNvPr id="18" name="Rectangle 17">
            <a:extLst>
              <a:ext uri="{FF2B5EF4-FFF2-40B4-BE49-F238E27FC236}">
                <a16:creationId xmlns:a16="http://schemas.microsoft.com/office/drawing/2014/main" id="{D2208369-7492-5991-E846-2C3D0BB5D42E}"/>
              </a:ext>
            </a:extLst>
          </p:cNvPr>
          <p:cNvSpPr/>
          <p:nvPr userDrawn="1"/>
        </p:nvSpPr>
        <p:spPr>
          <a:xfrm>
            <a:off x="-1622626" y="0"/>
            <a:ext cx="1172308" cy="1143000"/>
          </a:xfrm>
          <a:prstGeom prst="rect">
            <a:avLst/>
          </a:prstGeom>
          <a:solidFill>
            <a:srgbClr val="03426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r>
              <a:rPr lang="en-US" sz="1800" dirty="0">
                <a:solidFill>
                  <a:schemeClr val="bg1"/>
                </a:solidFill>
              </a:rPr>
              <a:t>R: 3</a:t>
            </a:r>
          </a:p>
          <a:p>
            <a:pPr algn="l"/>
            <a:r>
              <a:rPr lang="en-US" sz="1800" dirty="0">
                <a:solidFill>
                  <a:schemeClr val="bg1"/>
                </a:solidFill>
              </a:rPr>
              <a:t>G: 66</a:t>
            </a:r>
          </a:p>
          <a:p>
            <a:pPr algn="l"/>
            <a:r>
              <a:rPr lang="en-US" sz="1800" dirty="0">
                <a:solidFill>
                  <a:schemeClr val="bg1"/>
                </a:solidFill>
              </a:rPr>
              <a:t>B: 106</a:t>
            </a:r>
          </a:p>
        </p:txBody>
      </p:sp>
      <p:sp>
        <p:nvSpPr>
          <p:cNvPr id="19" name="Rectangle 18">
            <a:extLst>
              <a:ext uri="{FF2B5EF4-FFF2-40B4-BE49-F238E27FC236}">
                <a16:creationId xmlns:a16="http://schemas.microsoft.com/office/drawing/2014/main" id="{5EC73E22-C4F7-490E-D144-71BAF8A7D9B6}"/>
              </a:ext>
            </a:extLst>
          </p:cNvPr>
          <p:cNvSpPr/>
          <p:nvPr userDrawn="1"/>
        </p:nvSpPr>
        <p:spPr>
          <a:xfrm>
            <a:off x="-1622626" y="1428750"/>
            <a:ext cx="1172308" cy="1143000"/>
          </a:xfrm>
          <a:prstGeom prst="rect">
            <a:avLst/>
          </a:prstGeom>
          <a:solidFill>
            <a:srgbClr val="1067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r>
              <a:rPr lang="en-US" sz="1800" dirty="0">
                <a:solidFill>
                  <a:schemeClr val="bg1"/>
                </a:solidFill>
              </a:rPr>
              <a:t>R: 16</a:t>
            </a:r>
          </a:p>
          <a:p>
            <a:pPr algn="l"/>
            <a:r>
              <a:rPr lang="en-US" sz="1800" dirty="0">
                <a:solidFill>
                  <a:schemeClr val="bg1"/>
                </a:solidFill>
              </a:rPr>
              <a:t>G: 103</a:t>
            </a:r>
          </a:p>
          <a:p>
            <a:pPr algn="l"/>
            <a:r>
              <a:rPr lang="en-US" sz="1800" dirty="0">
                <a:solidFill>
                  <a:schemeClr val="bg1"/>
                </a:solidFill>
              </a:rPr>
              <a:t>B: 155</a:t>
            </a:r>
          </a:p>
        </p:txBody>
      </p:sp>
      <p:sp>
        <p:nvSpPr>
          <p:cNvPr id="20" name="Rectangle 19">
            <a:extLst>
              <a:ext uri="{FF2B5EF4-FFF2-40B4-BE49-F238E27FC236}">
                <a16:creationId xmlns:a16="http://schemas.microsoft.com/office/drawing/2014/main" id="{87FE4967-5116-48BC-341E-2024FF8C2B16}"/>
              </a:ext>
            </a:extLst>
          </p:cNvPr>
          <p:cNvSpPr/>
          <p:nvPr userDrawn="1"/>
        </p:nvSpPr>
        <p:spPr>
          <a:xfrm>
            <a:off x="-1622626" y="2857500"/>
            <a:ext cx="1172308" cy="1143000"/>
          </a:xfrm>
          <a:prstGeom prst="rect">
            <a:avLst/>
          </a:prstGeom>
          <a:solidFill>
            <a:srgbClr val="029ED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r>
              <a:rPr lang="en-US" sz="1800" dirty="0">
                <a:solidFill>
                  <a:schemeClr val="bg1"/>
                </a:solidFill>
              </a:rPr>
              <a:t>R: 2</a:t>
            </a:r>
          </a:p>
          <a:p>
            <a:pPr algn="l"/>
            <a:r>
              <a:rPr lang="en-US" sz="1800" dirty="0">
                <a:solidFill>
                  <a:schemeClr val="bg1"/>
                </a:solidFill>
              </a:rPr>
              <a:t>G: 158</a:t>
            </a:r>
          </a:p>
          <a:p>
            <a:pPr algn="l"/>
            <a:r>
              <a:rPr lang="en-US" sz="1800" dirty="0">
                <a:solidFill>
                  <a:schemeClr val="bg1"/>
                </a:solidFill>
              </a:rPr>
              <a:t>B: 220</a:t>
            </a:r>
          </a:p>
        </p:txBody>
      </p:sp>
      <p:sp>
        <p:nvSpPr>
          <p:cNvPr id="21" name="Rectangle 20">
            <a:extLst>
              <a:ext uri="{FF2B5EF4-FFF2-40B4-BE49-F238E27FC236}">
                <a16:creationId xmlns:a16="http://schemas.microsoft.com/office/drawing/2014/main" id="{0B4B55C6-14CB-7CA2-E363-B9087D96ACA6}"/>
              </a:ext>
            </a:extLst>
          </p:cNvPr>
          <p:cNvSpPr/>
          <p:nvPr userDrawn="1"/>
        </p:nvSpPr>
        <p:spPr>
          <a:xfrm>
            <a:off x="-1622626" y="4286250"/>
            <a:ext cx="1172308" cy="1143000"/>
          </a:xfrm>
          <a:prstGeom prst="rect">
            <a:avLst/>
          </a:prstGeom>
          <a:solidFill>
            <a:srgbClr val="76767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r>
              <a:rPr lang="en-US" sz="1800" dirty="0">
                <a:solidFill>
                  <a:schemeClr val="bg1"/>
                </a:solidFill>
              </a:rPr>
              <a:t>R: 118</a:t>
            </a:r>
          </a:p>
          <a:p>
            <a:pPr algn="l"/>
            <a:r>
              <a:rPr lang="en-US" sz="1800" dirty="0">
                <a:solidFill>
                  <a:schemeClr val="bg1"/>
                </a:solidFill>
              </a:rPr>
              <a:t>G: 118</a:t>
            </a:r>
          </a:p>
          <a:p>
            <a:pPr algn="l"/>
            <a:r>
              <a:rPr lang="en-US" sz="1800" dirty="0">
                <a:solidFill>
                  <a:schemeClr val="bg1"/>
                </a:solidFill>
              </a:rPr>
              <a:t>B: 118</a:t>
            </a:r>
          </a:p>
        </p:txBody>
      </p:sp>
      <p:sp>
        <p:nvSpPr>
          <p:cNvPr id="22" name="Rectangle 21">
            <a:extLst>
              <a:ext uri="{FF2B5EF4-FFF2-40B4-BE49-F238E27FC236}">
                <a16:creationId xmlns:a16="http://schemas.microsoft.com/office/drawing/2014/main" id="{65773CB5-87B2-1E25-D890-DDA02632DCA2}"/>
              </a:ext>
            </a:extLst>
          </p:cNvPr>
          <p:cNvSpPr/>
          <p:nvPr userDrawn="1"/>
        </p:nvSpPr>
        <p:spPr>
          <a:xfrm>
            <a:off x="-1622626" y="5715000"/>
            <a:ext cx="1172308" cy="1143000"/>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r>
              <a:rPr lang="en-US" sz="1800" dirty="0">
                <a:solidFill>
                  <a:schemeClr val="bg1"/>
                </a:solidFill>
              </a:rPr>
              <a:t>R: 192</a:t>
            </a:r>
          </a:p>
          <a:p>
            <a:pPr algn="l"/>
            <a:r>
              <a:rPr lang="en-US" sz="1800" dirty="0">
                <a:solidFill>
                  <a:schemeClr val="bg1"/>
                </a:solidFill>
              </a:rPr>
              <a:t>G: 0</a:t>
            </a:r>
          </a:p>
          <a:p>
            <a:pPr algn="l"/>
            <a:r>
              <a:rPr lang="en-US" sz="1800" dirty="0">
                <a:solidFill>
                  <a:schemeClr val="bg1"/>
                </a:solidFill>
              </a:rPr>
              <a:t>B: 0</a:t>
            </a:r>
          </a:p>
        </p:txBody>
      </p:sp>
    </p:spTree>
    <p:extLst>
      <p:ext uri="{BB962C8B-B14F-4D97-AF65-F5344CB8AC3E}">
        <p14:creationId xmlns:p14="http://schemas.microsoft.com/office/powerpoint/2010/main" val="1254823504"/>
      </p:ext>
    </p:extLst>
  </p:cSld>
  <p:clrMap bg1="lt1" tx1="dk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Lst>
  <p:hf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744">
          <p15:clr>
            <a:srgbClr val="F26B43"/>
          </p15:clr>
        </p15:guide>
        <p15:guide id="3" pos="144">
          <p15:clr>
            <a:srgbClr val="F26B43"/>
          </p15:clr>
        </p15:guide>
        <p15:guide id="4" pos="7344">
          <p15:clr>
            <a:srgbClr val="F26B43"/>
          </p15:clr>
        </p15:guide>
        <p15:guide id="5" orient="horz" pos="4176">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25.xml"/><Relationship Id="rId5" Type="http://schemas.openxmlformats.org/officeDocument/2006/relationships/image" Target="../media/image33.jpeg"/><Relationship Id="rId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07A464-A804-A6D6-6E37-3166B9C5A87A}"/>
              </a:ext>
            </a:extLst>
          </p:cNvPr>
          <p:cNvSpPr>
            <a:spLocks noGrp="1"/>
          </p:cNvSpPr>
          <p:nvPr>
            <p:ph type="ctrTitle"/>
          </p:nvPr>
        </p:nvSpPr>
        <p:spPr/>
        <p:txBody>
          <a:bodyPr>
            <a:normAutofit fontScale="90000"/>
          </a:bodyPr>
          <a:lstStyle/>
          <a:p>
            <a:r>
              <a:rPr lang="en-US" dirty="0"/>
              <a:t>Plug in to Policy Conference: an Outlet for Meaningful Advocacy</a:t>
            </a:r>
          </a:p>
        </p:txBody>
      </p:sp>
      <p:sp>
        <p:nvSpPr>
          <p:cNvPr id="3" name="Subtitle 2">
            <a:extLst>
              <a:ext uri="{FF2B5EF4-FFF2-40B4-BE49-F238E27FC236}">
                <a16:creationId xmlns:a16="http://schemas.microsoft.com/office/drawing/2014/main" id="{0A82103A-9AA7-7C3F-5253-92E73168A964}"/>
              </a:ext>
            </a:extLst>
          </p:cNvPr>
          <p:cNvSpPr>
            <a:spLocks noGrp="1"/>
          </p:cNvSpPr>
          <p:nvPr>
            <p:ph type="subTitle" idx="1"/>
          </p:nvPr>
        </p:nvSpPr>
        <p:spPr/>
        <p:txBody>
          <a:bodyPr/>
          <a:lstStyle/>
          <a:p>
            <a:r>
              <a:rPr lang="en-US" dirty="0"/>
              <a:t>February 12, 2026</a:t>
            </a:r>
          </a:p>
        </p:txBody>
      </p:sp>
    </p:spTree>
    <p:extLst>
      <p:ext uri="{BB962C8B-B14F-4D97-AF65-F5344CB8AC3E}">
        <p14:creationId xmlns:p14="http://schemas.microsoft.com/office/powerpoint/2010/main" val="11304180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73AB67-DE8C-6753-0801-F4487DF2CE83}"/>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5845A1F-D774-7C3F-420E-338D4817BA33}"/>
              </a:ext>
            </a:extLst>
          </p:cNvPr>
          <p:cNvSpPr>
            <a:spLocks noGrp="1"/>
          </p:cNvSpPr>
          <p:nvPr>
            <p:ph type="sldNum" sz="quarter" idx="11"/>
          </p:nvPr>
        </p:nvSpPr>
        <p:spPr/>
        <p:txBody>
          <a:bodyPr/>
          <a:lstStyle/>
          <a:p>
            <a:fld id="{E0026180-5FF4-4449-9EF9-6228C591BDEC}" type="slidenum">
              <a:rPr lang="en-US" smtClean="0"/>
              <a:t>10</a:t>
            </a:fld>
            <a:endParaRPr lang="en-US" dirty="0"/>
          </a:p>
        </p:txBody>
      </p:sp>
      <p:sp>
        <p:nvSpPr>
          <p:cNvPr id="3" name="Title 2">
            <a:extLst>
              <a:ext uri="{FF2B5EF4-FFF2-40B4-BE49-F238E27FC236}">
                <a16:creationId xmlns:a16="http://schemas.microsoft.com/office/drawing/2014/main" id="{5D3DDB44-C3AA-07E6-74E6-E34455255CBF}"/>
              </a:ext>
            </a:extLst>
          </p:cNvPr>
          <p:cNvSpPr>
            <a:spLocks noGrp="1"/>
          </p:cNvSpPr>
          <p:nvPr>
            <p:ph type="title"/>
          </p:nvPr>
        </p:nvSpPr>
        <p:spPr/>
        <p:txBody>
          <a:bodyPr/>
          <a:lstStyle/>
          <a:p>
            <a:r>
              <a:rPr lang="en-US" dirty="0"/>
              <a:t>2026 U.S. SENATE ELECTIONS</a:t>
            </a:r>
          </a:p>
        </p:txBody>
      </p:sp>
      <p:sp>
        <p:nvSpPr>
          <p:cNvPr id="4" name="Text Placeholder 3">
            <a:extLst>
              <a:ext uri="{FF2B5EF4-FFF2-40B4-BE49-F238E27FC236}">
                <a16:creationId xmlns:a16="http://schemas.microsoft.com/office/drawing/2014/main" id="{EC678EF6-7695-B702-1A0E-E1249A362ECC}"/>
              </a:ext>
            </a:extLst>
          </p:cNvPr>
          <p:cNvSpPr>
            <a:spLocks noGrp="1"/>
          </p:cNvSpPr>
          <p:nvPr>
            <p:ph type="body" sz="quarter" idx="12"/>
          </p:nvPr>
        </p:nvSpPr>
        <p:spPr/>
        <p:txBody>
          <a:bodyPr/>
          <a:lstStyle/>
          <a:p>
            <a:endParaRPr lang="en-US" dirty="0"/>
          </a:p>
        </p:txBody>
      </p:sp>
      <p:graphicFrame>
        <p:nvGraphicFramePr>
          <p:cNvPr id="5" name="Table 4">
            <a:extLst>
              <a:ext uri="{FF2B5EF4-FFF2-40B4-BE49-F238E27FC236}">
                <a16:creationId xmlns:a16="http://schemas.microsoft.com/office/drawing/2014/main" id="{E97606FA-8347-B5DF-C6B9-1B2B8F5C6CB1}"/>
              </a:ext>
            </a:extLst>
          </p:cNvPr>
          <p:cNvGraphicFramePr>
            <a:graphicFrameLocks noGrp="1"/>
          </p:cNvGraphicFramePr>
          <p:nvPr/>
        </p:nvGraphicFramePr>
        <p:xfrm>
          <a:off x="523876" y="1286499"/>
          <a:ext cx="11144252" cy="3832422"/>
        </p:xfrm>
        <a:graphic>
          <a:graphicData uri="http://schemas.openxmlformats.org/drawingml/2006/table">
            <a:tbl>
              <a:tblPr firstRow="1" bandRow="1">
                <a:tableStyleId>{5C22544A-7EE6-4342-B048-85BDC9FD1C3A}</a:tableStyleId>
              </a:tblPr>
              <a:tblGrid>
                <a:gridCol w="1592036">
                  <a:extLst>
                    <a:ext uri="{9D8B030D-6E8A-4147-A177-3AD203B41FA5}">
                      <a16:colId xmlns:a16="http://schemas.microsoft.com/office/drawing/2014/main" val="2707801615"/>
                    </a:ext>
                  </a:extLst>
                </a:gridCol>
                <a:gridCol w="1592036">
                  <a:extLst>
                    <a:ext uri="{9D8B030D-6E8A-4147-A177-3AD203B41FA5}">
                      <a16:colId xmlns:a16="http://schemas.microsoft.com/office/drawing/2014/main" val="1874424136"/>
                    </a:ext>
                  </a:extLst>
                </a:gridCol>
                <a:gridCol w="1592036">
                  <a:extLst>
                    <a:ext uri="{9D8B030D-6E8A-4147-A177-3AD203B41FA5}">
                      <a16:colId xmlns:a16="http://schemas.microsoft.com/office/drawing/2014/main" val="1530849401"/>
                    </a:ext>
                  </a:extLst>
                </a:gridCol>
                <a:gridCol w="1592036">
                  <a:extLst>
                    <a:ext uri="{9D8B030D-6E8A-4147-A177-3AD203B41FA5}">
                      <a16:colId xmlns:a16="http://schemas.microsoft.com/office/drawing/2014/main" val="3303255727"/>
                    </a:ext>
                  </a:extLst>
                </a:gridCol>
                <a:gridCol w="1592036">
                  <a:extLst>
                    <a:ext uri="{9D8B030D-6E8A-4147-A177-3AD203B41FA5}">
                      <a16:colId xmlns:a16="http://schemas.microsoft.com/office/drawing/2014/main" val="2392329004"/>
                    </a:ext>
                  </a:extLst>
                </a:gridCol>
                <a:gridCol w="1592036">
                  <a:extLst>
                    <a:ext uri="{9D8B030D-6E8A-4147-A177-3AD203B41FA5}">
                      <a16:colId xmlns:a16="http://schemas.microsoft.com/office/drawing/2014/main" val="2859479570"/>
                    </a:ext>
                  </a:extLst>
                </a:gridCol>
                <a:gridCol w="1592036">
                  <a:extLst>
                    <a:ext uri="{9D8B030D-6E8A-4147-A177-3AD203B41FA5}">
                      <a16:colId xmlns:a16="http://schemas.microsoft.com/office/drawing/2014/main" val="480953579"/>
                    </a:ext>
                  </a:extLst>
                </a:gridCol>
              </a:tblGrid>
              <a:tr h="695959">
                <a:tc>
                  <a:txBody>
                    <a:bodyPr/>
                    <a:lstStyle/>
                    <a:p>
                      <a:pPr algn="ctr"/>
                      <a:r>
                        <a:rPr lang="en-US" sz="1400" b="1" dirty="0"/>
                        <a:t>SOLID DEM</a:t>
                      </a:r>
                    </a:p>
                  </a:txBody>
                  <a:tcPr marL="0" marR="0" marT="0" marB="0" anchor="ctr">
                    <a:solidFill>
                      <a:srgbClr val="03426A"/>
                    </a:solidFill>
                  </a:tcPr>
                </a:tc>
                <a:tc>
                  <a:txBody>
                    <a:bodyPr/>
                    <a:lstStyle/>
                    <a:p>
                      <a:pPr algn="ctr"/>
                      <a:r>
                        <a:rPr lang="en-US" sz="1400" b="1" dirty="0"/>
                        <a:t>LIKELY DEM</a:t>
                      </a:r>
                    </a:p>
                  </a:txBody>
                  <a:tcPr marL="0" marR="0" marT="0" marB="0" anchor="ctr">
                    <a:solidFill>
                      <a:srgbClr val="10679B"/>
                    </a:solidFill>
                  </a:tcPr>
                </a:tc>
                <a:tc>
                  <a:txBody>
                    <a:bodyPr/>
                    <a:lstStyle/>
                    <a:p>
                      <a:pPr algn="ctr"/>
                      <a:r>
                        <a:rPr lang="en-US" sz="1400" b="1" dirty="0"/>
                        <a:t>LEAN DEM</a:t>
                      </a:r>
                    </a:p>
                  </a:txBody>
                  <a:tcPr marL="0" marR="0" marT="0" marB="0" anchor="ctr">
                    <a:solidFill>
                      <a:srgbClr val="029EDC"/>
                    </a:solidFill>
                  </a:tcPr>
                </a:tc>
                <a:tc>
                  <a:txBody>
                    <a:bodyPr/>
                    <a:lstStyle/>
                    <a:p>
                      <a:pPr algn="ctr"/>
                      <a:r>
                        <a:rPr lang="en-US" sz="1400" b="1" dirty="0"/>
                        <a:t>TOSSUP</a:t>
                      </a:r>
                    </a:p>
                  </a:txBody>
                  <a:tcPr marL="0" marR="0" marT="0" marB="0" anchor="ctr">
                    <a:solidFill>
                      <a:srgbClr val="C9C09B"/>
                    </a:solidFill>
                  </a:tcPr>
                </a:tc>
                <a:tc>
                  <a:txBody>
                    <a:bodyPr/>
                    <a:lstStyle/>
                    <a:p>
                      <a:pPr algn="ctr"/>
                      <a:r>
                        <a:rPr lang="en-US" sz="1400" b="1" dirty="0"/>
                        <a:t>LEAN GOP</a:t>
                      </a:r>
                    </a:p>
                  </a:txBody>
                  <a:tcPr marL="0" marR="0" marT="0" marB="0" anchor="ctr">
                    <a:solidFill>
                      <a:srgbClr val="FF8B98"/>
                    </a:solidFill>
                  </a:tcPr>
                </a:tc>
                <a:tc>
                  <a:txBody>
                    <a:bodyPr/>
                    <a:lstStyle/>
                    <a:p>
                      <a:pPr algn="ctr"/>
                      <a:r>
                        <a:rPr lang="en-US" sz="1400" b="1" dirty="0"/>
                        <a:t>LIKELY GOP</a:t>
                      </a:r>
                    </a:p>
                  </a:txBody>
                  <a:tcPr marL="0" marR="0" marT="0" marB="0" anchor="ctr">
                    <a:solidFill>
                      <a:srgbClr val="FF5865"/>
                    </a:solidFill>
                  </a:tcPr>
                </a:tc>
                <a:tc>
                  <a:txBody>
                    <a:bodyPr/>
                    <a:lstStyle/>
                    <a:p>
                      <a:pPr algn="ctr"/>
                      <a:r>
                        <a:rPr lang="en-US" sz="1400" b="1" dirty="0"/>
                        <a:t>SOLID GOP</a:t>
                      </a:r>
                    </a:p>
                  </a:txBody>
                  <a:tcPr marL="0" marR="0" marT="0" marB="0" anchor="ctr">
                    <a:solidFill>
                      <a:srgbClr val="C00000"/>
                    </a:solidFill>
                  </a:tcPr>
                </a:tc>
                <a:extLst>
                  <a:ext uri="{0D108BD9-81ED-4DB2-BD59-A6C34878D82A}">
                    <a16:rowId xmlns:a16="http://schemas.microsoft.com/office/drawing/2014/main" val="737553080"/>
                  </a:ext>
                </a:extLst>
              </a:tr>
              <a:tr h="3136463">
                <a:tc>
                  <a:txBody>
                    <a:bodyPr/>
                    <a:lstStyle/>
                    <a:p>
                      <a:r>
                        <a:rPr lang="en-US" sz="1200" b="0" i="0" dirty="0">
                          <a:solidFill>
                            <a:schemeClr val="tx1"/>
                          </a:solidFill>
                        </a:rPr>
                        <a:t>CO-Hickenlooper</a:t>
                      </a:r>
                    </a:p>
                    <a:p>
                      <a:r>
                        <a:rPr lang="en-US" sz="1200" b="0" i="0" dirty="0">
                          <a:solidFill>
                            <a:schemeClr val="tx1"/>
                          </a:solidFill>
                        </a:rPr>
                        <a:t>DE-Coons</a:t>
                      </a:r>
                    </a:p>
                    <a:p>
                      <a:r>
                        <a:rPr lang="en-US" sz="1200" b="0" i="0" dirty="0">
                          <a:solidFill>
                            <a:schemeClr val="tx1"/>
                          </a:solidFill>
                        </a:rPr>
                        <a:t>IL-OPEN</a:t>
                      </a:r>
                    </a:p>
                    <a:p>
                      <a:r>
                        <a:rPr lang="en-US" sz="1200" b="0" i="0" dirty="0">
                          <a:solidFill>
                            <a:schemeClr val="tx1"/>
                          </a:solidFill>
                        </a:rPr>
                        <a:t>MA-Markey</a:t>
                      </a:r>
                    </a:p>
                    <a:p>
                      <a:r>
                        <a:rPr lang="en-US" sz="1200" b="0" i="0" dirty="0">
                          <a:solidFill>
                            <a:schemeClr val="tx1"/>
                          </a:solidFill>
                        </a:rPr>
                        <a:t>NJ-Booker</a:t>
                      </a:r>
                    </a:p>
                    <a:p>
                      <a:r>
                        <a:rPr lang="en-US" sz="1200" b="0" i="0" dirty="0">
                          <a:solidFill>
                            <a:schemeClr val="tx1"/>
                          </a:solidFill>
                        </a:rPr>
                        <a:t>NM-Luján</a:t>
                      </a:r>
                    </a:p>
                    <a:p>
                      <a:r>
                        <a:rPr lang="en-US" sz="1200" b="0" i="0" dirty="0">
                          <a:solidFill>
                            <a:schemeClr val="tx1"/>
                          </a:solidFill>
                        </a:rPr>
                        <a:t>OR-Merkley</a:t>
                      </a:r>
                    </a:p>
                    <a:p>
                      <a:r>
                        <a:rPr lang="en-US" sz="1200" b="0" i="0" dirty="0">
                          <a:solidFill>
                            <a:schemeClr val="tx1"/>
                          </a:solidFill>
                        </a:rPr>
                        <a:t>RI-Reed</a:t>
                      </a:r>
                    </a:p>
                    <a:p>
                      <a:r>
                        <a:rPr lang="en-US" sz="1200" b="0" i="0" dirty="0">
                          <a:solidFill>
                            <a:schemeClr val="tx1"/>
                          </a:solidFill>
                        </a:rPr>
                        <a:t>VA-Warner</a:t>
                      </a:r>
                    </a:p>
                  </a:txBody>
                  <a:tcPr marL="89154" marR="89154" marT="44577" marB="44577">
                    <a:solidFill>
                      <a:schemeClr val="bg1">
                        <a:lumMod val="95000"/>
                      </a:schemeClr>
                    </a:solidFill>
                  </a:tcPr>
                </a:tc>
                <a:tc>
                  <a:txBody>
                    <a:bodyPr/>
                    <a:lstStyle/>
                    <a:p>
                      <a:pPr algn="l"/>
                      <a:r>
                        <a:rPr lang="en-US" sz="1200" b="0" i="0" dirty="0">
                          <a:solidFill>
                            <a:schemeClr val="tx1"/>
                          </a:solidFill>
                        </a:rPr>
                        <a:t>MN-OPEN</a:t>
                      </a:r>
                    </a:p>
                  </a:txBody>
                  <a:tcPr marL="89154" marR="89154" marT="44577" marB="44577">
                    <a:solidFill>
                      <a:schemeClr val="bg1">
                        <a:lumMod val="95000"/>
                      </a:schemeClr>
                    </a:solidFill>
                  </a:tcPr>
                </a:tc>
                <a:tc>
                  <a:txBody>
                    <a:bodyPr/>
                    <a:lstStyle/>
                    <a:p>
                      <a:pPr algn="l"/>
                      <a:r>
                        <a:rPr lang="en-US" sz="1200" b="0" i="0" dirty="0">
                          <a:solidFill>
                            <a:schemeClr val="tx1"/>
                          </a:solidFill>
                        </a:rPr>
                        <a:t>NH-OPEN</a:t>
                      </a:r>
                    </a:p>
                  </a:txBody>
                  <a:tcPr marL="89154" marR="89154" marT="44577" marB="44577">
                    <a:solidFill>
                      <a:schemeClr val="bg1">
                        <a:lumMod val="95000"/>
                      </a:schemeClr>
                    </a:solidFill>
                  </a:tcPr>
                </a:tc>
                <a:tc>
                  <a:txBody>
                    <a:bodyPr/>
                    <a:lstStyle/>
                    <a:p>
                      <a:pPr algn="l"/>
                      <a:r>
                        <a:rPr lang="en-US" sz="1200" b="0" i="0" dirty="0">
                          <a:solidFill>
                            <a:schemeClr val="tx1"/>
                          </a:solidFill>
                        </a:rPr>
                        <a:t>ME-Collins (R)</a:t>
                      </a:r>
                    </a:p>
                    <a:p>
                      <a:pPr algn="l"/>
                      <a:r>
                        <a:rPr lang="en-US" sz="1200" b="0" i="0" dirty="0">
                          <a:solidFill>
                            <a:schemeClr val="tx1"/>
                          </a:solidFill>
                        </a:rPr>
                        <a:t>NC-OPEN (R)</a:t>
                      </a:r>
                    </a:p>
                    <a:p>
                      <a:pPr algn="l"/>
                      <a:r>
                        <a:rPr lang="en-US" sz="1200" b="0" i="0" dirty="0">
                          <a:solidFill>
                            <a:schemeClr val="tx1"/>
                          </a:solidFill>
                        </a:rPr>
                        <a:t>GA-Ossoff (D)</a:t>
                      </a:r>
                    </a:p>
                    <a:p>
                      <a:pPr algn="l"/>
                      <a:r>
                        <a:rPr lang="en-US" sz="1200" b="0" i="0" dirty="0">
                          <a:solidFill>
                            <a:schemeClr val="tx1"/>
                          </a:solidFill>
                        </a:rPr>
                        <a:t>MI-OPEN (D)</a:t>
                      </a:r>
                    </a:p>
                  </a:txBody>
                  <a:tcPr marL="89154" marR="89154" marT="44577" marB="44577">
                    <a:solidFill>
                      <a:schemeClr val="bg1">
                        <a:lumMod val="95000"/>
                      </a:schemeClr>
                    </a:solidFill>
                  </a:tcPr>
                </a:tc>
                <a:tc>
                  <a:txBody>
                    <a:bodyPr/>
                    <a:lstStyle/>
                    <a:p>
                      <a:pPr algn="l"/>
                      <a:r>
                        <a:rPr lang="en-US" sz="1200" b="0" i="0" dirty="0">
                          <a:solidFill>
                            <a:schemeClr val="tx1"/>
                          </a:solidFill>
                        </a:rPr>
                        <a:t>AK-Sillivan</a:t>
                      </a:r>
                    </a:p>
                    <a:p>
                      <a:pPr algn="l"/>
                      <a:r>
                        <a:rPr lang="en-US" sz="1200" b="0" i="0" dirty="0">
                          <a:solidFill>
                            <a:schemeClr val="tx1"/>
                          </a:solidFill>
                        </a:rPr>
                        <a:t>OH-Husted</a:t>
                      </a:r>
                    </a:p>
                  </a:txBody>
                  <a:tcPr marL="89154" marR="89154" marT="44577" marB="44577">
                    <a:solidFill>
                      <a:schemeClr val="bg1">
                        <a:lumMod val="95000"/>
                      </a:schemeClr>
                    </a:solidFill>
                  </a:tcPr>
                </a:tc>
                <a:tc>
                  <a:txBody>
                    <a:bodyPr/>
                    <a:lstStyle/>
                    <a:p>
                      <a:pPr algn="l"/>
                      <a:r>
                        <a:rPr lang="en-US" sz="1200" b="0" i="0" dirty="0">
                          <a:solidFill>
                            <a:schemeClr val="tx1"/>
                          </a:solidFill>
                        </a:rPr>
                        <a:t>IA-OPEN</a:t>
                      </a:r>
                    </a:p>
                    <a:p>
                      <a:pPr algn="l"/>
                      <a:r>
                        <a:rPr lang="en-US" sz="1200" b="0" i="0" dirty="0">
                          <a:solidFill>
                            <a:schemeClr val="tx1"/>
                          </a:solidFill>
                        </a:rPr>
                        <a:t>TX-Cornyn</a:t>
                      </a:r>
                    </a:p>
                  </a:txBody>
                  <a:tcPr marL="89154" marR="89154" marT="44577" marB="44577">
                    <a:solidFill>
                      <a:schemeClr val="bg1">
                        <a:lumMod val="95000"/>
                      </a:schemeClr>
                    </a:solidFill>
                  </a:tcPr>
                </a:tc>
                <a:tc>
                  <a:txBody>
                    <a:bodyPr/>
                    <a:lstStyle/>
                    <a:p>
                      <a:pPr algn="l"/>
                      <a:r>
                        <a:rPr lang="en-US" sz="1200" b="0" i="0" dirty="0">
                          <a:solidFill>
                            <a:schemeClr val="tx1"/>
                          </a:solidFill>
                        </a:rPr>
                        <a:t>AL-OPEN</a:t>
                      </a:r>
                    </a:p>
                    <a:p>
                      <a:pPr algn="l"/>
                      <a:r>
                        <a:rPr lang="en-US" sz="1200" b="0" i="0" dirty="0">
                          <a:solidFill>
                            <a:schemeClr val="tx1"/>
                          </a:solidFill>
                        </a:rPr>
                        <a:t>AR-Cotton</a:t>
                      </a:r>
                    </a:p>
                    <a:p>
                      <a:pPr algn="l"/>
                      <a:r>
                        <a:rPr lang="en-US" sz="1200" b="0" i="0" dirty="0">
                          <a:solidFill>
                            <a:schemeClr val="tx1"/>
                          </a:solidFill>
                        </a:rPr>
                        <a:t>FL-Moody</a:t>
                      </a:r>
                    </a:p>
                    <a:p>
                      <a:pPr algn="l"/>
                      <a:r>
                        <a:rPr lang="en-US" sz="1200" b="0" i="0" dirty="0">
                          <a:solidFill>
                            <a:schemeClr val="tx1"/>
                          </a:solidFill>
                        </a:rPr>
                        <a:t>ID-Risch</a:t>
                      </a:r>
                    </a:p>
                    <a:p>
                      <a:pPr algn="l"/>
                      <a:r>
                        <a:rPr lang="en-US" sz="1200" b="0" i="0" dirty="0">
                          <a:solidFill>
                            <a:schemeClr val="tx1"/>
                          </a:solidFill>
                        </a:rPr>
                        <a:t>KS-Marshall</a:t>
                      </a:r>
                    </a:p>
                    <a:p>
                      <a:pPr algn="l"/>
                      <a:r>
                        <a:rPr lang="en-US" sz="1200" b="0" i="0" dirty="0">
                          <a:solidFill>
                            <a:schemeClr val="tx1"/>
                          </a:solidFill>
                        </a:rPr>
                        <a:t>KY-OPEN</a:t>
                      </a:r>
                    </a:p>
                    <a:p>
                      <a:pPr algn="l"/>
                      <a:r>
                        <a:rPr lang="en-US" sz="1200" b="0" i="0" dirty="0">
                          <a:solidFill>
                            <a:schemeClr val="tx1"/>
                          </a:solidFill>
                        </a:rPr>
                        <a:t>LA-Cassidy</a:t>
                      </a:r>
                    </a:p>
                    <a:p>
                      <a:pPr algn="l"/>
                      <a:r>
                        <a:rPr lang="en-US" sz="1200" b="0" i="0" dirty="0">
                          <a:solidFill>
                            <a:schemeClr val="tx1"/>
                          </a:solidFill>
                        </a:rPr>
                        <a:t>MS-Hyde-Smith</a:t>
                      </a:r>
                    </a:p>
                    <a:p>
                      <a:pPr algn="l"/>
                      <a:r>
                        <a:rPr lang="en-US" sz="1200" b="0" i="0" dirty="0">
                          <a:solidFill>
                            <a:schemeClr val="tx1"/>
                          </a:solidFill>
                        </a:rPr>
                        <a:t>MT-Daines</a:t>
                      </a:r>
                    </a:p>
                    <a:p>
                      <a:pPr algn="l"/>
                      <a:r>
                        <a:rPr lang="en-US" sz="1200" b="0" i="0" dirty="0">
                          <a:solidFill>
                            <a:schemeClr val="tx1"/>
                          </a:solidFill>
                        </a:rPr>
                        <a:t>NE-Ricketts</a:t>
                      </a:r>
                    </a:p>
                    <a:p>
                      <a:pPr algn="l"/>
                      <a:r>
                        <a:rPr lang="en-US" sz="1200" b="0" i="0" dirty="0">
                          <a:solidFill>
                            <a:schemeClr val="tx1"/>
                          </a:solidFill>
                        </a:rPr>
                        <a:t>OK-Mullin</a:t>
                      </a:r>
                    </a:p>
                    <a:p>
                      <a:pPr algn="l"/>
                      <a:r>
                        <a:rPr lang="en-US" sz="1200" b="0" i="0" dirty="0">
                          <a:solidFill>
                            <a:schemeClr val="tx1"/>
                          </a:solidFill>
                        </a:rPr>
                        <a:t>SC-Graham</a:t>
                      </a:r>
                    </a:p>
                    <a:p>
                      <a:pPr algn="l"/>
                      <a:r>
                        <a:rPr lang="en-US" sz="1200" b="0" i="0" dirty="0">
                          <a:solidFill>
                            <a:schemeClr val="tx1"/>
                          </a:solidFill>
                        </a:rPr>
                        <a:t>SD-Rounds</a:t>
                      </a:r>
                    </a:p>
                    <a:p>
                      <a:pPr algn="l"/>
                      <a:r>
                        <a:rPr lang="en-US" sz="1200" b="0" i="0" dirty="0">
                          <a:solidFill>
                            <a:schemeClr val="tx1"/>
                          </a:solidFill>
                        </a:rPr>
                        <a:t>TN-Hagerty</a:t>
                      </a:r>
                    </a:p>
                    <a:p>
                      <a:pPr algn="l"/>
                      <a:r>
                        <a:rPr lang="en-US" sz="1200" b="0" i="0" dirty="0">
                          <a:solidFill>
                            <a:schemeClr val="tx1"/>
                          </a:solidFill>
                        </a:rPr>
                        <a:t>WV-Capito</a:t>
                      </a:r>
                    </a:p>
                    <a:p>
                      <a:pPr algn="l"/>
                      <a:r>
                        <a:rPr lang="en-US" sz="1200" b="0" i="0" dirty="0">
                          <a:solidFill>
                            <a:schemeClr val="tx1"/>
                          </a:solidFill>
                        </a:rPr>
                        <a:t>WY-OPEN</a:t>
                      </a:r>
                    </a:p>
                  </a:txBody>
                  <a:tcPr marL="89154" marR="89154" marT="44577" marB="44577">
                    <a:solidFill>
                      <a:schemeClr val="bg1">
                        <a:lumMod val="95000"/>
                      </a:schemeClr>
                    </a:solidFill>
                  </a:tcPr>
                </a:tc>
                <a:extLst>
                  <a:ext uri="{0D108BD9-81ED-4DB2-BD59-A6C34878D82A}">
                    <a16:rowId xmlns:a16="http://schemas.microsoft.com/office/drawing/2014/main" val="278184474"/>
                  </a:ext>
                </a:extLst>
              </a:tr>
            </a:tbl>
          </a:graphicData>
        </a:graphic>
      </p:graphicFrame>
      <p:sp>
        <p:nvSpPr>
          <p:cNvPr id="6" name="Rectangle 5">
            <a:extLst>
              <a:ext uri="{FF2B5EF4-FFF2-40B4-BE49-F238E27FC236}">
                <a16:creationId xmlns:a16="http://schemas.microsoft.com/office/drawing/2014/main" id="{F1AB06BE-94B2-E694-8FD1-AB14F788DEEE}"/>
              </a:ext>
            </a:extLst>
          </p:cNvPr>
          <p:cNvSpPr/>
          <p:nvPr/>
        </p:nvSpPr>
        <p:spPr>
          <a:xfrm>
            <a:off x="537101" y="6202355"/>
            <a:ext cx="11144250" cy="24310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r>
              <a:rPr lang="en-US" sz="975" i="1" dirty="0">
                <a:solidFill>
                  <a:srgbClr val="03426A"/>
                </a:solidFill>
              </a:rPr>
              <a:t>*Italicized names denote Freshman members</a:t>
            </a:r>
          </a:p>
          <a:p>
            <a:r>
              <a:rPr lang="en-US" sz="975" i="1" dirty="0">
                <a:solidFill>
                  <a:srgbClr val="03426A"/>
                </a:solidFill>
              </a:rPr>
              <a:t>Source: Cook Political Report, 1/23/26</a:t>
            </a:r>
          </a:p>
        </p:txBody>
      </p:sp>
      <p:sp>
        <p:nvSpPr>
          <p:cNvPr id="7" name="Rectangle 6">
            <a:extLst>
              <a:ext uri="{FF2B5EF4-FFF2-40B4-BE49-F238E27FC236}">
                <a16:creationId xmlns:a16="http://schemas.microsoft.com/office/drawing/2014/main" id="{77949DBB-410E-98A7-AE81-048CFAA2883E}"/>
              </a:ext>
            </a:extLst>
          </p:cNvPr>
          <p:cNvSpPr/>
          <p:nvPr/>
        </p:nvSpPr>
        <p:spPr>
          <a:xfrm>
            <a:off x="533261" y="5036502"/>
            <a:ext cx="2472405" cy="323576"/>
          </a:xfrm>
          <a:prstGeom prst="rect">
            <a:avLst/>
          </a:prstGeom>
          <a:solidFill>
            <a:srgbClr val="03426A"/>
          </a:solidFill>
          <a:ln w="127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365" dirty="0"/>
              <a:t>34 no 2026 election</a:t>
            </a:r>
          </a:p>
        </p:txBody>
      </p:sp>
      <p:sp>
        <p:nvSpPr>
          <p:cNvPr id="8" name="Rectangle 7">
            <a:extLst>
              <a:ext uri="{FF2B5EF4-FFF2-40B4-BE49-F238E27FC236}">
                <a16:creationId xmlns:a16="http://schemas.microsoft.com/office/drawing/2014/main" id="{AC4707C4-6061-DA5A-2547-336A6877A204}"/>
              </a:ext>
            </a:extLst>
          </p:cNvPr>
          <p:cNvSpPr/>
          <p:nvPr/>
        </p:nvSpPr>
        <p:spPr>
          <a:xfrm>
            <a:off x="8696555" y="5046749"/>
            <a:ext cx="2962186" cy="323576"/>
          </a:xfrm>
          <a:prstGeom prst="rect">
            <a:avLst/>
          </a:prstGeom>
          <a:solidFill>
            <a:srgbClr val="C00000"/>
          </a:solidFill>
          <a:ln w="127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365" dirty="0"/>
              <a:t>no 2026 election 31</a:t>
            </a:r>
          </a:p>
        </p:txBody>
      </p:sp>
      <p:sp>
        <p:nvSpPr>
          <p:cNvPr id="9" name="Rectangle 8">
            <a:extLst>
              <a:ext uri="{FF2B5EF4-FFF2-40B4-BE49-F238E27FC236}">
                <a16:creationId xmlns:a16="http://schemas.microsoft.com/office/drawing/2014/main" id="{E08F99DF-EC47-64BA-B117-AEA2F2559066}"/>
              </a:ext>
            </a:extLst>
          </p:cNvPr>
          <p:cNvSpPr/>
          <p:nvPr/>
        </p:nvSpPr>
        <p:spPr>
          <a:xfrm>
            <a:off x="6847066" y="5046753"/>
            <a:ext cx="1884475" cy="323576"/>
          </a:xfrm>
          <a:prstGeom prst="rect">
            <a:avLst/>
          </a:prstGeom>
          <a:solidFill>
            <a:srgbClr val="C00000"/>
          </a:solidFill>
          <a:ln w="127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365" dirty="0"/>
              <a:t>16</a:t>
            </a:r>
          </a:p>
        </p:txBody>
      </p:sp>
      <p:sp>
        <p:nvSpPr>
          <p:cNvPr id="12" name="Rectangle 11">
            <a:extLst>
              <a:ext uri="{FF2B5EF4-FFF2-40B4-BE49-F238E27FC236}">
                <a16:creationId xmlns:a16="http://schemas.microsoft.com/office/drawing/2014/main" id="{3DA33190-C47A-D881-93C4-4A8B8B0C7429}"/>
              </a:ext>
            </a:extLst>
          </p:cNvPr>
          <p:cNvSpPr/>
          <p:nvPr/>
        </p:nvSpPr>
        <p:spPr>
          <a:xfrm>
            <a:off x="4606723" y="5036502"/>
            <a:ext cx="450017" cy="323576"/>
          </a:xfrm>
          <a:prstGeom prst="rect">
            <a:avLst/>
          </a:prstGeom>
          <a:solidFill>
            <a:srgbClr val="029EDC"/>
          </a:solidFill>
          <a:ln w="127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365" dirty="0"/>
              <a:t>1</a:t>
            </a:r>
          </a:p>
        </p:txBody>
      </p:sp>
      <p:sp>
        <p:nvSpPr>
          <p:cNvPr id="15" name="Rectangle 14">
            <a:extLst>
              <a:ext uri="{FF2B5EF4-FFF2-40B4-BE49-F238E27FC236}">
                <a16:creationId xmlns:a16="http://schemas.microsoft.com/office/drawing/2014/main" id="{15F90E86-ED3A-7E73-02A2-CBF107F3DA32}"/>
              </a:ext>
            </a:extLst>
          </p:cNvPr>
          <p:cNvSpPr/>
          <p:nvPr/>
        </p:nvSpPr>
        <p:spPr>
          <a:xfrm>
            <a:off x="5788142" y="4592435"/>
            <a:ext cx="1137546" cy="39124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365" b="1" dirty="0">
                <a:solidFill>
                  <a:srgbClr val="C00000"/>
                </a:solidFill>
              </a:rPr>
              <a:t>50</a:t>
            </a:r>
          </a:p>
        </p:txBody>
      </p:sp>
      <p:sp>
        <p:nvSpPr>
          <p:cNvPr id="16" name="Rectangle 15">
            <a:extLst>
              <a:ext uri="{FF2B5EF4-FFF2-40B4-BE49-F238E27FC236}">
                <a16:creationId xmlns:a16="http://schemas.microsoft.com/office/drawing/2014/main" id="{91DCF905-E9EC-6365-93DB-E6B7FD14F8B8}"/>
              </a:ext>
            </a:extLst>
          </p:cNvPr>
          <p:cNvSpPr/>
          <p:nvPr/>
        </p:nvSpPr>
        <p:spPr>
          <a:xfrm>
            <a:off x="523874" y="5492001"/>
            <a:ext cx="6025930" cy="57931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278606" indent="-278606">
              <a:spcBef>
                <a:spcPts val="293"/>
              </a:spcBef>
              <a:spcAft>
                <a:spcPts val="293"/>
              </a:spcAft>
              <a:buFont typeface="Wingdings" panose="05000000000000000000" pitchFamily="2" charset="2"/>
              <a:buChar char="Ø"/>
            </a:pPr>
            <a:r>
              <a:rPr lang="en-US" sz="1073" dirty="0">
                <a:solidFill>
                  <a:schemeClr val="tx1"/>
                </a:solidFill>
              </a:rPr>
              <a:t>Solid: races are not considered competitive and are not likely to become closely contested</a:t>
            </a:r>
          </a:p>
          <a:p>
            <a:pPr marL="278606" indent="-278606">
              <a:spcBef>
                <a:spcPts val="293"/>
              </a:spcBef>
              <a:spcAft>
                <a:spcPts val="293"/>
              </a:spcAft>
              <a:buFont typeface="Wingdings" panose="05000000000000000000" pitchFamily="2" charset="2"/>
              <a:buChar char="Ø"/>
            </a:pPr>
            <a:r>
              <a:rPr lang="en-US" sz="1073" dirty="0">
                <a:solidFill>
                  <a:schemeClr val="tx1"/>
                </a:solidFill>
              </a:rPr>
              <a:t>Likely: races are not considered competitive but have the potential to become engaged</a:t>
            </a:r>
          </a:p>
          <a:p>
            <a:pPr marL="278606" indent="-278606">
              <a:spcBef>
                <a:spcPts val="293"/>
              </a:spcBef>
              <a:spcAft>
                <a:spcPts val="293"/>
              </a:spcAft>
              <a:buFont typeface="Wingdings" panose="05000000000000000000" pitchFamily="2" charset="2"/>
              <a:buChar char="Ø"/>
            </a:pPr>
            <a:endParaRPr lang="en-US" sz="1073" dirty="0">
              <a:solidFill>
                <a:schemeClr val="tx1"/>
              </a:solidFill>
            </a:endParaRPr>
          </a:p>
        </p:txBody>
      </p:sp>
      <p:sp>
        <p:nvSpPr>
          <p:cNvPr id="17" name="Rectangle 16">
            <a:extLst>
              <a:ext uri="{FF2B5EF4-FFF2-40B4-BE49-F238E27FC236}">
                <a16:creationId xmlns:a16="http://schemas.microsoft.com/office/drawing/2014/main" id="{FBB5FD28-2B36-C32D-0E15-FD9B8B17450C}"/>
              </a:ext>
            </a:extLst>
          </p:cNvPr>
          <p:cNvSpPr/>
          <p:nvPr/>
        </p:nvSpPr>
        <p:spPr>
          <a:xfrm>
            <a:off x="6455375" y="5492001"/>
            <a:ext cx="5211258" cy="57931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278606" indent="-278606">
              <a:spcBef>
                <a:spcPts val="293"/>
              </a:spcBef>
              <a:spcAft>
                <a:spcPts val="293"/>
              </a:spcAft>
              <a:buFont typeface="Wingdings" panose="05000000000000000000" pitchFamily="2" charset="2"/>
              <a:buChar char="Ø"/>
            </a:pPr>
            <a:r>
              <a:rPr lang="en-US" sz="1073" dirty="0">
                <a:solidFill>
                  <a:schemeClr val="tx1"/>
                </a:solidFill>
              </a:rPr>
              <a:t>Lean: races are considered competitive but one party has an advantage</a:t>
            </a:r>
          </a:p>
          <a:p>
            <a:pPr marL="278606" indent="-278606">
              <a:spcBef>
                <a:spcPts val="293"/>
              </a:spcBef>
              <a:spcAft>
                <a:spcPts val="293"/>
              </a:spcAft>
              <a:buFont typeface="Wingdings" panose="05000000000000000000" pitchFamily="2" charset="2"/>
              <a:buChar char="Ø"/>
            </a:pPr>
            <a:r>
              <a:rPr lang="en-US" sz="1073" dirty="0">
                <a:solidFill>
                  <a:schemeClr val="tx1"/>
                </a:solidFill>
              </a:rPr>
              <a:t>Toss up: races are the most competitive, either party has a good chance of winning</a:t>
            </a:r>
          </a:p>
          <a:p>
            <a:pPr marL="278606" indent="-278606">
              <a:spcBef>
                <a:spcPts val="293"/>
              </a:spcBef>
              <a:spcAft>
                <a:spcPts val="293"/>
              </a:spcAft>
              <a:buFont typeface="Wingdings" panose="05000000000000000000" pitchFamily="2" charset="2"/>
              <a:buChar char="Ø"/>
            </a:pPr>
            <a:endParaRPr lang="en-US" sz="1073" dirty="0">
              <a:solidFill>
                <a:schemeClr val="tx1"/>
              </a:solidFill>
            </a:endParaRPr>
          </a:p>
        </p:txBody>
      </p:sp>
      <p:sp>
        <p:nvSpPr>
          <p:cNvPr id="28" name="Rectangle 27">
            <a:extLst>
              <a:ext uri="{FF2B5EF4-FFF2-40B4-BE49-F238E27FC236}">
                <a16:creationId xmlns:a16="http://schemas.microsoft.com/office/drawing/2014/main" id="{EA77509E-F519-4749-1B12-EF8695D14BFE}"/>
              </a:ext>
            </a:extLst>
          </p:cNvPr>
          <p:cNvSpPr/>
          <p:nvPr/>
        </p:nvSpPr>
        <p:spPr>
          <a:xfrm>
            <a:off x="613060" y="4491632"/>
            <a:ext cx="4980108" cy="47876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Bef>
                <a:spcPts val="293"/>
              </a:spcBef>
              <a:spcAft>
                <a:spcPts val="293"/>
              </a:spcAft>
            </a:pPr>
            <a:r>
              <a:rPr lang="en-US" sz="1073" dirty="0">
                <a:solidFill>
                  <a:schemeClr val="tx1"/>
                </a:solidFill>
              </a:rPr>
              <a:t>There are currently </a:t>
            </a:r>
            <a:r>
              <a:rPr lang="en-US" sz="1073" b="1" dirty="0">
                <a:solidFill>
                  <a:schemeClr val="tx1"/>
                </a:solidFill>
              </a:rPr>
              <a:t>53</a:t>
            </a:r>
            <a:r>
              <a:rPr lang="en-US" sz="1073" dirty="0">
                <a:solidFill>
                  <a:schemeClr val="tx1"/>
                </a:solidFill>
              </a:rPr>
              <a:t> GOP, </a:t>
            </a:r>
            <a:r>
              <a:rPr lang="en-US" sz="1073" b="1" dirty="0">
                <a:solidFill>
                  <a:schemeClr val="tx1"/>
                </a:solidFill>
              </a:rPr>
              <a:t>45</a:t>
            </a:r>
            <a:r>
              <a:rPr lang="en-US" sz="1073" dirty="0">
                <a:solidFill>
                  <a:schemeClr val="tx1"/>
                </a:solidFill>
              </a:rPr>
              <a:t> Dem, and </a:t>
            </a:r>
            <a:r>
              <a:rPr lang="en-US" sz="1073" b="1" dirty="0">
                <a:solidFill>
                  <a:schemeClr val="tx1"/>
                </a:solidFill>
              </a:rPr>
              <a:t>2 </a:t>
            </a:r>
            <a:r>
              <a:rPr lang="en-US" sz="1073" dirty="0">
                <a:solidFill>
                  <a:schemeClr val="tx1"/>
                </a:solidFill>
              </a:rPr>
              <a:t>Ind. Senators.</a:t>
            </a:r>
            <a:br>
              <a:rPr lang="en-US" sz="1073" dirty="0">
                <a:solidFill>
                  <a:schemeClr val="tx1"/>
                </a:solidFill>
              </a:rPr>
            </a:br>
            <a:r>
              <a:rPr lang="en-US" sz="1073" dirty="0">
                <a:solidFill>
                  <a:schemeClr val="tx1"/>
                </a:solidFill>
              </a:rPr>
              <a:t>The </a:t>
            </a:r>
            <a:r>
              <a:rPr lang="en-US" sz="1073" b="1" dirty="0">
                <a:solidFill>
                  <a:schemeClr val="tx1"/>
                </a:solidFill>
              </a:rPr>
              <a:t>2</a:t>
            </a:r>
            <a:r>
              <a:rPr lang="en-US" sz="1073" dirty="0">
                <a:solidFill>
                  <a:schemeClr val="tx1"/>
                </a:solidFill>
              </a:rPr>
              <a:t> Ind. Senators caucus with the Democrats.</a:t>
            </a:r>
          </a:p>
        </p:txBody>
      </p:sp>
      <p:sp>
        <p:nvSpPr>
          <p:cNvPr id="11" name="Rectangle 10">
            <a:extLst>
              <a:ext uri="{FF2B5EF4-FFF2-40B4-BE49-F238E27FC236}">
                <a16:creationId xmlns:a16="http://schemas.microsoft.com/office/drawing/2014/main" id="{BBF8AB2A-9B0F-B49E-CA07-073DC13A2EA7}"/>
              </a:ext>
            </a:extLst>
          </p:cNvPr>
          <p:cNvSpPr/>
          <p:nvPr/>
        </p:nvSpPr>
        <p:spPr>
          <a:xfrm>
            <a:off x="3005666" y="5037568"/>
            <a:ext cx="1053612" cy="323576"/>
          </a:xfrm>
          <a:prstGeom prst="rect">
            <a:avLst/>
          </a:prstGeom>
          <a:solidFill>
            <a:srgbClr val="03426A"/>
          </a:solidFill>
          <a:ln w="127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365" dirty="0"/>
              <a:t>9</a:t>
            </a:r>
          </a:p>
        </p:txBody>
      </p:sp>
      <p:sp>
        <p:nvSpPr>
          <p:cNvPr id="13" name="Rectangle 12">
            <a:extLst>
              <a:ext uri="{FF2B5EF4-FFF2-40B4-BE49-F238E27FC236}">
                <a16:creationId xmlns:a16="http://schemas.microsoft.com/office/drawing/2014/main" id="{96DFD313-AEA3-CB53-11D0-F5A87771EB59}"/>
              </a:ext>
            </a:extLst>
          </p:cNvPr>
          <p:cNvSpPr/>
          <p:nvPr/>
        </p:nvSpPr>
        <p:spPr>
          <a:xfrm>
            <a:off x="4058305" y="5040559"/>
            <a:ext cx="549392" cy="323576"/>
          </a:xfrm>
          <a:prstGeom prst="rect">
            <a:avLst/>
          </a:prstGeom>
          <a:solidFill>
            <a:srgbClr val="10679B"/>
          </a:solidFill>
          <a:ln w="127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365" dirty="0"/>
              <a:t>1</a:t>
            </a:r>
          </a:p>
        </p:txBody>
      </p:sp>
      <p:sp>
        <p:nvSpPr>
          <p:cNvPr id="19" name="Rectangle 18">
            <a:extLst>
              <a:ext uri="{FF2B5EF4-FFF2-40B4-BE49-F238E27FC236}">
                <a16:creationId xmlns:a16="http://schemas.microsoft.com/office/drawing/2014/main" id="{3A86A500-88FA-7FA5-3BB1-E8640446D729}"/>
              </a:ext>
            </a:extLst>
          </p:cNvPr>
          <p:cNvSpPr/>
          <p:nvPr/>
        </p:nvSpPr>
        <p:spPr>
          <a:xfrm>
            <a:off x="5049413" y="5040559"/>
            <a:ext cx="757627" cy="323576"/>
          </a:xfrm>
          <a:prstGeom prst="rect">
            <a:avLst/>
          </a:prstGeom>
          <a:solidFill>
            <a:srgbClr val="C9C09B"/>
          </a:solidFill>
          <a:ln w="127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365" dirty="0"/>
              <a:t>4</a:t>
            </a:r>
          </a:p>
        </p:txBody>
      </p:sp>
      <p:sp>
        <p:nvSpPr>
          <p:cNvPr id="20" name="Rectangle 19">
            <a:extLst>
              <a:ext uri="{FF2B5EF4-FFF2-40B4-BE49-F238E27FC236}">
                <a16:creationId xmlns:a16="http://schemas.microsoft.com/office/drawing/2014/main" id="{C3B0C44B-07DE-0F8E-41FC-5B106A976D4C}"/>
              </a:ext>
            </a:extLst>
          </p:cNvPr>
          <p:cNvSpPr/>
          <p:nvPr/>
        </p:nvSpPr>
        <p:spPr>
          <a:xfrm>
            <a:off x="5800710" y="5040559"/>
            <a:ext cx="536746" cy="323576"/>
          </a:xfrm>
          <a:prstGeom prst="rect">
            <a:avLst/>
          </a:prstGeom>
          <a:solidFill>
            <a:srgbClr val="FF8B98"/>
          </a:solidFill>
          <a:ln w="127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365" dirty="0"/>
              <a:t>2</a:t>
            </a:r>
          </a:p>
        </p:txBody>
      </p:sp>
      <p:sp>
        <p:nvSpPr>
          <p:cNvPr id="21" name="Rectangle 20">
            <a:extLst>
              <a:ext uri="{FF2B5EF4-FFF2-40B4-BE49-F238E27FC236}">
                <a16:creationId xmlns:a16="http://schemas.microsoft.com/office/drawing/2014/main" id="{5CC16690-9BE8-178E-D693-D9A7103A918C}"/>
              </a:ext>
            </a:extLst>
          </p:cNvPr>
          <p:cNvSpPr/>
          <p:nvPr/>
        </p:nvSpPr>
        <p:spPr>
          <a:xfrm>
            <a:off x="6396665" y="5040559"/>
            <a:ext cx="544933" cy="323576"/>
          </a:xfrm>
          <a:prstGeom prst="rect">
            <a:avLst/>
          </a:prstGeom>
          <a:solidFill>
            <a:srgbClr val="FF5865"/>
          </a:solidFill>
          <a:ln w="127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365" dirty="0"/>
              <a:t>2</a:t>
            </a:r>
          </a:p>
        </p:txBody>
      </p:sp>
      <p:cxnSp>
        <p:nvCxnSpPr>
          <p:cNvPr id="14" name="Straight Connector 13">
            <a:extLst>
              <a:ext uri="{FF2B5EF4-FFF2-40B4-BE49-F238E27FC236}">
                <a16:creationId xmlns:a16="http://schemas.microsoft.com/office/drawing/2014/main" id="{0E858919-2F7E-D598-CC46-6F2B2516779F}"/>
              </a:ext>
            </a:extLst>
          </p:cNvPr>
          <p:cNvCxnSpPr/>
          <p:nvPr/>
        </p:nvCxnSpPr>
        <p:spPr>
          <a:xfrm>
            <a:off x="6367059" y="4912691"/>
            <a:ext cx="0" cy="57931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89745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D1685E-1DD0-6DB1-9268-686992C8DAEB}"/>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9729EC3-9AA0-CE36-2270-19602204FF63}"/>
              </a:ext>
            </a:extLst>
          </p:cNvPr>
          <p:cNvSpPr>
            <a:spLocks noGrp="1"/>
          </p:cNvSpPr>
          <p:nvPr>
            <p:ph type="sldNum" sz="quarter" idx="11"/>
          </p:nvPr>
        </p:nvSpPr>
        <p:spPr/>
        <p:txBody>
          <a:bodyPr/>
          <a:lstStyle/>
          <a:p>
            <a:pPr>
              <a:buClr>
                <a:srgbClr val="000000"/>
              </a:buClr>
            </a:pPr>
            <a:fld id="{E0026180-5FF4-4449-9EF9-6228C591BDEC}" type="slidenum">
              <a:rPr lang="en-US" kern="0">
                <a:solidFill>
                  <a:srgbClr val="000000">
                    <a:tint val="82000"/>
                  </a:srgbClr>
                </a:solidFill>
                <a:latin typeface="Arial"/>
                <a:cs typeface="Arial"/>
                <a:sym typeface="Arial"/>
              </a:rPr>
              <a:pPr>
                <a:buClr>
                  <a:srgbClr val="000000"/>
                </a:buClr>
              </a:pPr>
              <a:t>11</a:t>
            </a:fld>
            <a:endParaRPr lang="en-US" kern="0" dirty="0">
              <a:solidFill>
                <a:srgbClr val="000000">
                  <a:tint val="82000"/>
                </a:srgbClr>
              </a:solidFill>
              <a:latin typeface="Arial"/>
              <a:cs typeface="Arial"/>
              <a:sym typeface="Arial"/>
            </a:endParaRPr>
          </a:p>
        </p:txBody>
      </p:sp>
      <p:sp>
        <p:nvSpPr>
          <p:cNvPr id="3" name="Title 2">
            <a:extLst>
              <a:ext uri="{FF2B5EF4-FFF2-40B4-BE49-F238E27FC236}">
                <a16:creationId xmlns:a16="http://schemas.microsoft.com/office/drawing/2014/main" id="{0B5661F9-7F4C-2A7F-0331-A4FC188BE455}"/>
              </a:ext>
            </a:extLst>
          </p:cNvPr>
          <p:cNvSpPr>
            <a:spLocks noGrp="1"/>
          </p:cNvSpPr>
          <p:nvPr>
            <p:ph type="title"/>
          </p:nvPr>
        </p:nvSpPr>
        <p:spPr/>
        <p:txBody>
          <a:bodyPr/>
          <a:lstStyle/>
          <a:p>
            <a:r>
              <a:rPr lang="en-US" dirty="0"/>
              <a:t>2026 OUTLOOK: U.S. SENATE</a:t>
            </a:r>
          </a:p>
        </p:txBody>
      </p:sp>
      <p:sp>
        <p:nvSpPr>
          <p:cNvPr id="4" name="Text Placeholder 3">
            <a:extLst>
              <a:ext uri="{FF2B5EF4-FFF2-40B4-BE49-F238E27FC236}">
                <a16:creationId xmlns:a16="http://schemas.microsoft.com/office/drawing/2014/main" id="{267643C3-2D9B-2EAB-9E67-D671475BC7E4}"/>
              </a:ext>
            </a:extLst>
          </p:cNvPr>
          <p:cNvSpPr>
            <a:spLocks noGrp="1"/>
          </p:cNvSpPr>
          <p:nvPr>
            <p:ph type="body" sz="quarter" idx="12"/>
          </p:nvPr>
        </p:nvSpPr>
        <p:spPr/>
        <p:txBody>
          <a:bodyPr/>
          <a:lstStyle/>
          <a:p>
            <a:endParaRPr lang="en-US" dirty="0"/>
          </a:p>
        </p:txBody>
      </p:sp>
      <p:pic>
        <p:nvPicPr>
          <p:cNvPr id="5" name="Picture 4">
            <a:extLst>
              <a:ext uri="{FF2B5EF4-FFF2-40B4-BE49-F238E27FC236}">
                <a16:creationId xmlns:a16="http://schemas.microsoft.com/office/drawing/2014/main" id="{0262E21C-9B73-FF1B-6753-5F9D9E114412}"/>
              </a:ext>
            </a:extLst>
          </p:cNvPr>
          <p:cNvPicPr>
            <a:picLocks noChangeAspect="1"/>
          </p:cNvPicPr>
          <p:nvPr/>
        </p:nvPicPr>
        <p:blipFill>
          <a:blip r:embed="rId2"/>
          <a:stretch>
            <a:fillRect/>
          </a:stretch>
        </p:blipFill>
        <p:spPr>
          <a:xfrm>
            <a:off x="401092" y="1738935"/>
            <a:ext cx="6274457" cy="4667175"/>
          </a:xfrm>
          <a:prstGeom prst="rect">
            <a:avLst/>
          </a:prstGeom>
        </p:spPr>
      </p:pic>
      <p:sp>
        <p:nvSpPr>
          <p:cNvPr id="6" name="TextBox 5">
            <a:extLst>
              <a:ext uri="{FF2B5EF4-FFF2-40B4-BE49-F238E27FC236}">
                <a16:creationId xmlns:a16="http://schemas.microsoft.com/office/drawing/2014/main" id="{C5D2EACA-2485-B5A3-901E-F4C0A8B011B6}"/>
              </a:ext>
            </a:extLst>
          </p:cNvPr>
          <p:cNvSpPr txBox="1">
            <a:spLocks noChangeAspect="1"/>
          </p:cNvSpPr>
          <p:nvPr/>
        </p:nvSpPr>
        <p:spPr>
          <a:xfrm>
            <a:off x="7089195" y="3026068"/>
            <a:ext cx="2718116" cy="2516073"/>
          </a:xfrm>
          <a:prstGeom prst="rect">
            <a:avLst/>
          </a:prstGeom>
          <a:noFill/>
          <a:ln>
            <a:solidFill>
              <a:schemeClr val="tx1"/>
            </a:solidFill>
          </a:ln>
        </p:spPr>
        <p:txBody>
          <a:bodyPr wrap="square">
            <a:spAutoFit/>
          </a:bodyPr>
          <a:lstStyle/>
          <a:p>
            <a:pPr>
              <a:spcBef>
                <a:spcPct val="0"/>
              </a:spcBef>
              <a:spcAft>
                <a:spcPts val="300"/>
              </a:spcAft>
              <a:buClr>
                <a:srgbClr val="000000"/>
              </a:buClr>
            </a:pPr>
            <a:r>
              <a:rPr lang="en-US" altLang="en-US" sz="1400" kern="0" dirty="0">
                <a:solidFill>
                  <a:srgbClr val="245C94"/>
                </a:solidFill>
                <a:latin typeface="Arial"/>
                <a:cs typeface="Arial" panose="020B0604020202020204" pitchFamily="34" charset="0"/>
                <a:sym typeface="Arial"/>
              </a:rPr>
              <a:t>■</a:t>
            </a:r>
            <a:r>
              <a:rPr lang="en-US" altLang="en-US" sz="1400" kern="0" dirty="0">
                <a:solidFill>
                  <a:srgbClr val="000000"/>
                </a:solidFill>
                <a:latin typeface="Arial"/>
                <a:cs typeface="Arial" panose="020B0604020202020204" pitchFamily="34" charset="0"/>
                <a:sym typeface="Arial"/>
              </a:rPr>
              <a:t> Safe Dem. (41*)</a:t>
            </a:r>
          </a:p>
          <a:p>
            <a:pPr>
              <a:spcBef>
                <a:spcPct val="0"/>
              </a:spcBef>
              <a:spcAft>
                <a:spcPts val="300"/>
              </a:spcAft>
              <a:buClr>
                <a:srgbClr val="000000"/>
              </a:buClr>
            </a:pPr>
            <a:r>
              <a:rPr lang="en-US" altLang="en-US" sz="1400" kern="0" dirty="0">
                <a:solidFill>
                  <a:srgbClr val="577CCC"/>
                </a:solidFill>
                <a:latin typeface="Arial"/>
                <a:cs typeface="Arial" panose="020B0604020202020204" pitchFamily="34" charset="0"/>
                <a:sym typeface="Arial"/>
              </a:rPr>
              <a:t>■</a:t>
            </a:r>
            <a:r>
              <a:rPr lang="en-US" altLang="en-US" sz="1400" kern="0" dirty="0">
                <a:solidFill>
                  <a:srgbClr val="000000"/>
                </a:solidFill>
                <a:latin typeface="Arial"/>
                <a:cs typeface="Arial" panose="020B0604020202020204" pitchFamily="34" charset="0"/>
                <a:sym typeface="Arial"/>
              </a:rPr>
              <a:t> Likely Dem. (1)</a:t>
            </a:r>
          </a:p>
          <a:p>
            <a:pPr>
              <a:spcBef>
                <a:spcPct val="0"/>
              </a:spcBef>
              <a:spcAft>
                <a:spcPts val="300"/>
              </a:spcAft>
              <a:buClr>
                <a:srgbClr val="000000"/>
              </a:buClr>
            </a:pPr>
            <a:r>
              <a:rPr lang="en-US" altLang="en-US" sz="1400" kern="0" dirty="0">
                <a:solidFill>
                  <a:srgbClr val="8AAFFF"/>
                </a:solidFill>
                <a:latin typeface="Arial"/>
                <a:cs typeface="Arial" panose="020B0604020202020204" pitchFamily="34" charset="0"/>
                <a:sym typeface="Arial"/>
              </a:rPr>
              <a:t>■</a:t>
            </a:r>
            <a:r>
              <a:rPr lang="en-US" altLang="en-US" sz="1400" kern="0" dirty="0">
                <a:solidFill>
                  <a:srgbClr val="000000"/>
                </a:solidFill>
                <a:latin typeface="Arial"/>
                <a:cs typeface="Arial" panose="020B0604020202020204" pitchFamily="34" charset="0"/>
                <a:sym typeface="Arial"/>
              </a:rPr>
              <a:t> Leans Dem. (1)</a:t>
            </a:r>
          </a:p>
          <a:p>
            <a:pPr>
              <a:spcBef>
                <a:spcPct val="0"/>
              </a:spcBef>
              <a:spcAft>
                <a:spcPts val="300"/>
              </a:spcAft>
              <a:buClr>
                <a:srgbClr val="000000"/>
              </a:buClr>
            </a:pPr>
            <a:r>
              <a:rPr lang="en-US" altLang="en-US" sz="1400" kern="0" dirty="0">
                <a:solidFill>
                  <a:srgbClr val="BC2C3C"/>
                </a:solidFill>
                <a:latin typeface="Arial"/>
                <a:cs typeface="Arial" panose="020B0604020202020204" pitchFamily="34" charset="0"/>
                <a:sym typeface="Arial"/>
              </a:rPr>
              <a:t>■</a:t>
            </a:r>
            <a:r>
              <a:rPr lang="en-US" altLang="en-US" sz="1400" kern="0" dirty="0">
                <a:solidFill>
                  <a:srgbClr val="000000"/>
                </a:solidFill>
                <a:latin typeface="Arial"/>
                <a:cs typeface="Arial" panose="020B0604020202020204" pitchFamily="34" charset="0"/>
                <a:sym typeface="Arial"/>
              </a:rPr>
              <a:t> Safe Republican (46*) </a:t>
            </a:r>
          </a:p>
          <a:p>
            <a:pPr>
              <a:spcBef>
                <a:spcPct val="0"/>
              </a:spcBef>
              <a:spcAft>
                <a:spcPts val="300"/>
              </a:spcAft>
              <a:buClr>
                <a:srgbClr val="000000"/>
              </a:buClr>
            </a:pPr>
            <a:r>
              <a:rPr lang="en-US" altLang="en-US" sz="1400" kern="0" dirty="0">
                <a:solidFill>
                  <a:srgbClr val="FF5865"/>
                </a:solidFill>
                <a:latin typeface="Arial"/>
                <a:cs typeface="Arial" panose="020B0604020202020204" pitchFamily="34" charset="0"/>
                <a:sym typeface="Arial"/>
              </a:rPr>
              <a:t>■</a:t>
            </a:r>
            <a:r>
              <a:rPr lang="en-US" altLang="en-US" sz="1400" kern="0" dirty="0">
                <a:solidFill>
                  <a:srgbClr val="000000"/>
                </a:solidFill>
                <a:latin typeface="Arial"/>
                <a:cs typeface="Arial" panose="020B0604020202020204" pitchFamily="34" charset="0"/>
                <a:sym typeface="Arial"/>
              </a:rPr>
              <a:t> Likely Republican (3)</a:t>
            </a:r>
          </a:p>
          <a:p>
            <a:pPr>
              <a:spcBef>
                <a:spcPct val="0"/>
              </a:spcBef>
              <a:spcAft>
                <a:spcPts val="300"/>
              </a:spcAft>
              <a:buClr>
                <a:srgbClr val="000000"/>
              </a:buClr>
            </a:pPr>
            <a:r>
              <a:rPr lang="en-US" altLang="en-US" sz="1400" kern="0" dirty="0">
                <a:solidFill>
                  <a:srgbClr val="FF8B98"/>
                </a:solidFill>
                <a:latin typeface="Arial"/>
                <a:cs typeface="Arial" panose="020B0604020202020204" pitchFamily="34" charset="0"/>
                <a:sym typeface="Arial"/>
              </a:rPr>
              <a:t>■</a:t>
            </a:r>
            <a:r>
              <a:rPr lang="en-US" altLang="en-US" sz="1400" kern="0" dirty="0">
                <a:solidFill>
                  <a:srgbClr val="000000"/>
                </a:solidFill>
                <a:latin typeface="Arial"/>
                <a:cs typeface="Arial" panose="020B0604020202020204" pitchFamily="34" charset="0"/>
                <a:sym typeface="Arial"/>
              </a:rPr>
              <a:t> Leans Republican (2)</a:t>
            </a:r>
          </a:p>
          <a:p>
            <a:pPr>
              <a:spcBef>
                <a:spcPct val="0"/>
              </a:spcBef>
              <a:spcAft>
                <a:spcPts val="300"/>
              </a:spcAft>
              <a:buClr>
                <a:srgbClr val="000000"/>
              </a:buClr>
            </a:pPr>
            <a:r>
              <a:rPr lang="en-US" altLang="en-US" sz="1400" kern="0" dirty="0">
                <a:solidFill>
                  <a:srgbClr val="C9C09B"/>
                </a:solidFill>
                <a:latin typeface="Arial"/>
                <a:cs typeface="Arial" panose="020B0604020202020204" pitchFamily="34" charset="0"/>
                <a:sym typeface="Arial"/>
              </a:rPr>
              <a:t>■</a:t>
            </a:r>
            <a:r>
              <a:rPr lang="en-US" altLang="en-US" sz="1400" kern="0" dirty="0">
                <a:solidFill>
                  <a:srgbClr val="FFC000"/>
                </a:solidFill>
                <a:latin typeface="Arial"/>
                <a:cs typeface="Arial" panose="020B0604020202020204" pitchFamily="34" charset="0"/>
                <a:sym typeface="Arial"/>
              </a:rPr>
              <a:t> </a:t>
            </a:r>
            <a:r>
              <a:rPr lang="en-US" altLang="en-US" sz="1400" kern="0" dirty="0">
                <a:solidFill>
                  <a:srgbClr val="000000"/>
                </a:solidFill>
                <a:latin typeface="Arial"/>
                <a:cs typeface="Arial" panose="020B0604020202020204" pitchFamily="34" charset="0"/>
                <a:sym typeface="Arial"/>
              </a:rPr>
              <a:t>Toss-up (4)</a:t>
            </a:r>
          </a:p>
          <a:p>
            <a:pPr>
              <a:spcBef>
                <a:spcPct val="0"/>
              </a:spcBef>
              <a:spcAft>
                <a:spcPts val="300"/>
              </a:spcAft>
              <a:buClr>
                <a:srgbClr val="000000"/>
              </a:buClr>
            </a:pPr>
            <a:r>
              <a:rPr lang="en-US" altLang="en-US" sz="1400" kern="0" dirty="0">
                <a:solidFill>
                  <a:srgbClr val="000000"/>
                </a:solidFill>
                <a:latin typeface="Arial"/>
                <a:cs typeface="Arial" panose="020B0604020202020204" pitchFamily="34" charset="0"/>
                <a:sym typeface="Arial"/>
              </a:rPr>
              <a:t>*Includes 32 Dem and 31 GOP seats where elections are not held this cycle.</a:t>
            </a:r>
          </a:p>
        </p:txBody>
      </p:sp>
      <p:sp>
        <p:nvSpPr>
          <p:cNvPr id="7" name="Rectangle 6">
            <a:extLst>
              <a:ext uri="{FF2B5EF4-FFF2-40B4-BE49-F238E27FC236}">
                <a16:creationId xmlns:a16="http://schemas.microsoft.com/office/drawing/2014/main" id="{7F29F0F4-7FE5-B299-322F-F582FD24627C}"/>
              </a:ext>
            </a:extLst>
          </p:cNvPr>
          <p:cNvSpPr/>
          <p:nvPr/>
        </p:nvSpPr>
        <p:spPr>
          <a:xfrm>
            <a:off x="380997" y="1283515"/>
            <a:ext cx="11430000" cy="365760"/>
          </a:xfrm>
          <a:prstGeom prst="rect">
            <a:avLst/>
          </a:prstGeom>
          <a:solidFill>
            <a:srgbClr val="03426A"/>
          </a:solidFill>
          <a:ln w="12700">
            <a:solidFill>
              <a:srgbClr val="029ED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buClr>
                <a:srgbClr val="000000"/>
              </a:buClr>
            </a:pPr>
            <a:r>
              <a:rPr lang="en-US" sz="1400" b="1" kern="0" dirty="0">
                <a:solidFill>
                  <a:srgbClr val="FFFFFF"/>
                </a:solidFill>
                <a:latin typeface="Arial"/>
                <a:sym typeface="Arial"/>
              </a:rPr>
              <a:t>Senate Outlook Map</a:t>
            </a:r>
          </a:p>
        </p:txBody>
      </p:sp>
    </p:spTree>
    <p:extLst>
      <p:ext uri="{BB962C8B-B14F-4D97-AF65-F5344CB8AC3E}">
        <p14:creationId xmlns:p14="http://schemas.microsoft.com/office/powerpoint/2010/main" val="5205106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E11FD3-E59A-D06F-EA2C-60157A76785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61D40B1-7B03-ABCF-EB24-E8CAA0F61F73}"/>
              </a:ext>
            </a:extLst>
          </p:cNvPr>
          <p:cNvSpPr>
            <a:spLocks noGrp="1"/>
          </p:cNvSpPr>
          <p:nvPr>
            <p:ph type="ctrTitle"/>
          </p:nvPr>
        </p:nvSpPr>
        <p:spPr/>
        <p:txBody>
          <a:bodyPr/>
          <a:lstStyle/>
          <a:p>
            <a:r>
              <a:rPr lang="en-US" dirty="0"/>
              <a:t>Policy Conference Schedule</a:t>
            </a:r>
          </a:p>
        </p:txBody>
      </p:sp>
      <p:sp>
        <p:nvSpPr>
          <p:cNvPr id="5" name="Subtitle 4">
            <a:extLst>
              <a:ext uri="{FF2B5EF4-FFF2-40B4-BE49-F238E27FC236}">
                <a16:creationId xmlns:a16="http://schemas.microsoft.com/office/drawing/2014/main" id="{074D490C-FAF1-8453-2B33-B5BC3A61BEE3}"/>
              </a:ext>
            </a:extLst>
          </p:cNvPr>
          <p:cNvSpPr>
            <a:spLocks noGrp="1"/>
          </p:cNvSpPr>
          <p:nvPr>
            <p:ph type="subTitle" idx="1"/>
          </p:nvPr>
        </p:nvSpPr>
        <p:spPr/>
        <p:txBody>
          <a:bodyPr/>
          <a:lstStyle/>
          <a:p>
            <a:r>
              <a:rPr lang="en-US" dirty="0"/>
              <a:t>Jeremy Croft</a:t>
            </a:r>
          </a:p>
          <a:p>
            <a:r>
              <a:rPr lang="en-US" dirty="0"/>
              <a:t>IEC Sr. Manager of Government Affairs</a:t>
            </a:r>
          </a:p>
        </p:txBody>
      </p:sp>
      <p:pic>
        <p:nvPicPr>
          <p:cNvPr id="3" name="Picture 2">
            <a:extLst>
              <a:ext uri="{FF2B5EF4-FFF2-40B4-BE49-F238E27FC236}">
                <a16:creationId xmlns:a16="http://schemas.microsoft.com/office/drawing/2014/main" id="{A09384A6-9ABB-6DA3-66B9-C8698913A3EC}"/>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137069" y="477998"/>
            <a:ext cx="2411681" cy="2411681"/>
          </a:xfrm>
          <a:prstGeom prst="rect">
            <a:avLst/>
          </a:prstGeom>
        </p:spPr>
      </p:pic>
    </p:spTree>
    <p:extLst>
      <p:ext uri="{BB962C8B-B14F-4D97-AF65-F5344CB8AC3E}">
        <p14:creationId xmlns:p14="http://schemas.microsoft.com/office/powerpoint/2010/main" val="33207183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103ADD0-27C4-5668-7CE2-AE7CD449B840}"/>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983992" y="3836099"/>
            <a:ext cx="3779521" cy="2519681"/>
          </a:xfrm>
          <a:prstGeom prst="rect">
            <a:avLst/>
          </a:prstGeom>
        </p:spPr>
      </p:pic>
      <p:sp>
        <p:nvSpPr>
          <p:cNvPr id="4" name="Title 3">
            <a:extLst>
              <a:ext uri="{FF2B5EF4-FFF2-40B4-BE49-F238E27FC236}">
                <a16:creationId xmlns:a16="http://schemas.microsoft.com/office/drawing/2014/main" id="{874C951C-4D05-E2BC-3AB3-1BD73DC37868}"/>
              </a:ext>
            </a:extLst>
          </p:cNvPr>
          <p:cNvSpPr>
            <a:spLocks noGrp="1"/>
          </p:cNvSpPr>
          <p:nvPr>
            <p:ph type="title"/>
          </p:nvPr>
        </p:nvSpPr>
        <p:spPr/>
        <p:txBody>
          <a:bodyPr/>
          <a:lstStyle/>
          <a:p>
            <a:r>
              <a:rPr lang="en-US" dirty="0"/>
              <a:t>Schedule – Day 1</a:t>
            </a:r>
          </a:p>
        </p:txBody>
      </p:sp>
      <p:sp>
        <p:nvSpPr>
          <p:cNvPr id="5" name="Content Placeholder 4">
            <a:extLst>
              <a:ext uri="{FF2B5EF4-FFF2-40B4-BE49-F238E27FC236}">
                <a16:creationId xmlns:a16="http://schemas.microsoft.com/office/drawing/2014/main" id="{DD7A304E-E85B-3928-1B03-D0437BA37DA7}"/>
              </a:ext>
            </a:extLst>
          </p:cNvPr>
          <p:cNvSpPr>
            <a:spLocks noGrp="1"/>
          </p:cNvSpPr>
          <p:nvPr>
            <p:ph idx="1"/>
          </p:nvPr>
        </p:nvSpPr>
        <p:spPr/>
        <p:txBody>
          <a:bodyPr/>
          <a:lstStyle/>
          <a:p>
            <a:pPr marL="0" indent="0">
              <a:buNone/>
            </a:pPr>
            <a:r>
              <a:rPr lang="en-US" dirty="0"/>
              <a:t>Time: 5-7 p.m.</a:t>
            </a:r>
          </a:p>
          <a:p>
            <a:pPr marL="0" indent="0">
              <a:buNone/>
            </a:pPr>
            <a:r>
              <a:rPr lang="en-US" dirty="0"/>
              <a:t>Registration and Opening Reception</a:t>
            </a:r>
          </a:p>
          <a:p>
            <a:pPr marL="0" indent="0">
              <a:buNone/>
            </a:pPr>
            <a:r>
              <a:rPr lang="en-US" dirty="0"/>
              <a:t>Night Bus Tour (Optional)</a:t>
            </a:r>
          </a:p>
        </p:txBody>
      </p:sp>
      <p:pic>
        <p:nvPicPr>
          <p:cNvPr id="8" name="Content Placeholder 7">
            <a:extLst>
              <a:ext uri="{FF2B5EF4-FFF2-40B4-BE49-F238E27FC236}">
                <a16:creationId xmlns:a16="http://schemas.microsoft.com/office/drawing/2014/main" id="{52AC1E47-0960-9D06-002D-FF97D5B30888}"/>
              </a:ext>
            </a:extLst>
          </p:cNvPr>
          <p:cNvPicPr>
            <a:picLocks noGrp="1" noChangeAspect="1"/>
          </p:cNvPicPr>
          <p:nvPr>
            <p:ph sz="half" idx="4294967295"/>
          </p:nvPr>
        </p:nvPicPr>
        <p:blipFill>
          <a:blip r:embed="rId3" cstate="print">
            <a:extLst>
              <a:ext uri="{28A0092B-C50C-407E-A947-70E740481C1C}">
                <a14:useLocalDpi xmlns:a14="http://schemas.microsoft.com/office/drawing/2010/main"/>
              </a:ext>
            </a:extLst>
          </a:blip>
          <a:stretch>
            <a:fillRect/>
          </a:stretch>
        </p:blipFill>
        <p:spPr>
          <a:xfrm>
            <a:off x="7990306" y="2743200"/>
            <a:ext cx="2709697" cy="3612580"/>
          </a:xfrm>
        </p:spPr>
      </p:pic>
    </p:spTree>
    <p:extLst>
      <p:ext uri="{BB962C8B-B14F-4D97-AF65-F5344CB8AC3E}">
        <p14:creationId xmlns:p14="http://schemas.microsoft.com/office/powerpoint/2010/main" val="1566742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11CD4C-C340-DAF8-A736-0708F4F054BD}"/>
              </a:ext>
            </a:extLst>
          </p:cNvPr>
          <p:cNvSpPr>
            <a:spLocks noGrp="1"/>
          </p:cNvSpPr>
          <p:nvPr>
            <p:ph type="title"/>
          </p:nvPr>
        </p:nvSpPr>
        <p:spPr/>
        <p:txBody>
          <a:bodyPr/>
          <a:lstStyle/>
          <a:p>
            <a:r>
              <a:rPr lang="en-US" dirty="0"/>
              <a:t>Schedule – Day 2 (Morning)</a:t>
            </a:r>
          </a:p>
        </p:txBody>
      </p:sp>
      <p:sp>
        <p:nvSpPr>
          <p:cNvPr id="3" name="Content Placeholder 2">
            <a:extLst>
              <a:ext uri="{FF2B5EF4-FFF2-40B4-BE49-F238E27FC236}">
                <a16:creationId xmlns:a16="http://schemas.microsoft.com/office/drawing/2014/main" id="{98E6D951-41BC-0F77-B157-1C678208B339}"/>
              </a:ext>
            </a:extLst>
          </p:cNvPr>
          <p:cNvSpPr>
            <a:spLocks noGrp="1"/>
          </p:cNvSpPr>
          <p:nvPr>
            <p:ph idx="1"/>
          </p:nvPr>
        </p:nvSpPr>
        <p:spPr/>
        <p:txBody>
          <a:bodyPr>
            <a:normAutofit/>
          </a:bodyPr>
          <a:lstStyle/>
          <a:p>
            <a:pPr marL="0" indent="0">
              <a:buNone/>
            </a:pPr>
            <a:r>
              <a:rPr lang="en-US" sz="2400" dirty="0"/>
              <a:t>Time: 7:30 a.m. – 1 p.m.</a:t>
            </a:r>
          </a:p>
          <a:p>
            <a:pPr marL="0" indent="0">
              <a:buNone/>
            </a:pPr>
            <a:r>
              <a:rPr lang="en-US" sz="2400" dirty="0"/>
              <a:t>Registration Open</a:t>
            </a:r>
          </a:p>
          <a:p>
            <a:pPr marL="0" indent="0">
              <a:buNone/>
            </a:pPr>
            <a:r>
              <a:rPr lang="en-US" sz="2400" dirty="0"/>
              <a:t>Welcome &amp; Breakfast</a:t>
            </a:r>
          </a:p>
          <a:p>
            <a:pPr marL="0" indent="0">
              <a:buNone/>
            </a:pPr>
            <a:r>
              <a:rPr lang="en-US" sz="2400" dirty="0"/>
              <a:t>Lawmaker Opening Remarks</a:t>
            </a:r>
          </a:p>
          <a:p>
            <a:pPr marL="0" indent="0">
              <a:buNone/>
            </a:pPr>
            <a:r>
              <a:rPr lang="en-US" sz="2400" dirty="0"/>
              <a:t>How to Lobby &amp; IEC Issues Overview (Ben Brubeck)</a:t>
            </a:r>
          </a:p>
          <a:p>
            <a:pPr marL="0" indent="0">
              <a:buNone/>
            </a:pPr>
            <a:r>
              <a:rPr lang="en-US" sz="2400" dirty="0"/>
              <a:t>Overview of 2026 Elections (NRSC, NRCC invited)</a:t>
            </a:r>
          </a:p>
          <a:p>
            <a:pPr marL="0" indent="0">
              <a:buNone/>
            </a:pPr>
            <a:r>
              <a:rPr lang="en-US" sz="2400" dirty="0"/>
              <a:t>Keynote Speaker Panel Discussion on Labor Issues (Brody Mullins)</a:t>
            </a:r>
          </a:p>
          <a:p>
            <a:pPr marL="0" indent="0">
              <a:buNone/>
            </a:pPr>
            <a:endParaRPr lang="en-US" dirty="0"/>
          </a:p>
        </p:txBody>
      </p:sp>
      <p:pic>
        <p:nvPicPr>
          <p:cNvPr id="8" name="Picture 7">
            <a:extLst>
              <a:ext uri="{FF2B5EF4-FFF2-40B4-BE49-F238E27FC236}">
                <a16:creationId xmlns:a16="http://schemas.microsoft.com/office/drawing/2014/main" id="{53B649F9-9D35-A7AA-6343-F39785D254E7}"/>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655447" y="1571575"/>
            <a:ext cx="2786138" cy="1857425"/>
          </a:xfrm>
          <a:prstGeom prst="rect">
            <a:avLst/>
          </a:prstGeom>
        </p:spPr>
      </p:pic>
    </p:spTree>
    <p:extLst>
      <p:ext uri="{BB962C8B-B14F-4D97-AF65-F5344CB8AC3E}">
        <p14:creationId xmlns:p14="http://schemas.microsoft.com/office/powerpoint/2010/main" val="37927840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EBBF7-0BFC-2902-8139-0265F67FB84D}"/>
              </a:ext>
            </a:extLst>
          </p:cNvPr>
          <p:cNvSpPr>
            <a:spLocks noGrp="1"/>
          </p:cNvSpPr>
          <p:nvPr>
            <p:ph type="title"/>
          </p:nvPr>
        </p:nvSpPr>
        <p:spPr/>
        <p:txBody>
          <a:bodyPr/>
          <a:lstStyle/>
          <a:p>
            <a:r>
              <a:rPr lang="en-US" dirty="0"/>
              <a:t>Schedule – Day 2 (Afternoon)</a:t>
            </a:r>
          </a:p>
        </p:txBody>
      </p:sp>
      <p:sp>
        <p:nvSpPr>
          <p:cNvPr id="3" name="Content Placeholder 2">
            <a:extLst>
              <a:ext uri="{FF2B5EF4-FFF2-40B4-BE49-F238E27FC236}">
                <a16:creationId xmlns:a16="http://schemas.microsoft.com/office/drawing/2014/main" id="{4BD6E5AC-7E60-C5E0-DB50-E25078F3742A}"/>
              </a:ext>
            </a:extLst>
          </p:cNvPr>
          <p:cNvSpPr>
            <a:spLocks noGrp="1"/>
          </p:cNvSpPr>
          <p:nvPr>
            <p:ph idx="1"/>
          </p:nvPr>
        </p:nvSpPr>
        <p:spPr/>
        <p:txBody>
          <a:bodyPr>
            <a:normAutofit/>
          </a:bodyPr>
          <a:lstStyle/>
          <a:p>
            <a:pPr marL="0" indent="0">
              <a:buNone/>
            </a:pPr>
            <a:r>
              <a:rPr lang="en-US" sz="2400" dirty="0"/>
              <a:t>Time: 1:15 – 9 p.m.</a:t>
            </a:r>
          </a:p>
          <a:p>
            <a:pPr marL="0" indent="0">
              <a:buNone/>
            </a:pPr>
            <a:r>
              <a:rPr lang="en-US" sz="2400" dirty="0"/>
              <a:t>Panel on Labor and Employment Policy Developments (Kristen Swearingen, Ben Brubeck, House &amp; Senate Committee Staff)</a:t>
            </a:r>
          </a:p>
          <a:p>
            <a:pPr marL="0" indent="0">
              <a:buNone/>
            </a:pPr>
            <a:r>
              <a:rPr lang="en-US" sz="2400" dirty="0"/>
              <a:t>Department of Labor speaker (Henry Mack III invited)</a:t>
            </a:r>
          </a:p>
          <a:p>
            <a:pPr marL="0" indent="0">
              <a:buNone/>
            </a:pPr>
            <a:r>
              <a:rPr lang="en-US" sz="2400" dirty="0"/>
              <a:t>Panel Insights on Data Center Construction &amp; Permitting Reform</a:t>
            </a:r>
          </a:p>
          <a:p>
            <a:pPr marL="0" indent="0">
              <a:buNone/>
            </a:pPr>
            <a:r>
              <a:rPr lang="en-US" sz="2400" dirty="0"/>
              <a:t>Women in Power Happy Hour</a:t>
            </a:r>
          </a:p>
          <a:p>
            <a:pPr marL="0" indent="0">
              <a:buNone/>
            </a:pPr>
            <a:r>
              <a:rPr lang="en-US" sz="2400" dirty="0"/>
              <a:t>PAC Dinner (</a:t>
            </a:r>
            <a:r>
              <a:rPr lang="en-US" sz="2400" dirty="0" err="1"/>
              <a:t>Officina</a:t>
            </a:r>
            <a:r>
              <a:rPr lang="en-US" sz="2400" dirty="0"/>
              <a:t> at the Wharf)</a:t>
            </a:r>
          </a:p>
        </p:txBody>
      </p:sp>
      <p:pic>
        <p:nvPicPr>
          <p:cNvPr id="5" name="Picture 4">
            <a:extLst>
              <a:ext uri="{FF2B5EF4-FFF2-40B4-BE49-F238E27FC236}">
                <a16:creationId xmlns:a16="http://schemas.microsoft.com/office/drawing/2014/main" id="{62A38382-9ADB-F4AD-5CEE-EBC9558725E1}"/>
              </a:ext>
            </a:extLst>
          </p:cNvPr>
          <p:cNvPicPr>
            <a:picLocks noChangeAspect="1"/>
          </p:cNvPicPr>
          <p:nvPr/>
        </p:nvPicPr>
        <p:blipFill>
          <a:blip r:embed="rId2"/>
          <a:stretch>
            <a:fillRect/>
          </a:stretch>
        </p:blipFill>
        <p:spPr>
          <a:xfrm>
            <a:off x="8325370" y="4001294"/>
            <a:ext cx="2504926" cy="2509457"/>
          </a:xfrm>
          <a:prstGeom prst="rect">
            <a:avLst/>
          </a:prstGeom>
        </p:spPr>
      </p:pic>
    </p:spTree>
    <p:extLst>
      <p:ext uri="{BB962C8B-B14F-4D97-AF65-F5344CB8AC3E}">
        <p14:creationId xmlns:p14="http://schemas.microsoft.com/office/powerpoint/2010/main" val="4284616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F0464-5FEE-25B9-9F83-69B0CDAAADDC}"/>
              </a:ext>
            </a:extLst>
          </p:cNvPr>
          <p:cNvSpPr>
            <a:spLocks noGrp="1"/>
          </p:cNvSpPr>
          <p:nvPr>
            <p:ph type="title"/>
          </p:nvPr>
        </p:nvSpPr>
        <p:spPr/>
        <p:txBody>
          <a:bodyPr/>
          <a:lstStyle/>
          <a:p>
            <a:r>
              <a:rPr lang="en-US" dirty="0"/>
              <a:t>Schedule – Day 3</a:t>
            </a:r>
          </a:p>
        </p:txBody>
      </p:sp>
      <p:sp>
        <p:nvSpPr>
          <p:cNvPr id="3" name="Content Placeholder 2">
            <a:extLst>
              <a:ext uri="{FF2B5EF4-FFF2-40B4-BE49-F238E27FC236}">
                <a16:creationId xmlns:a16="http://schemas.microsoft.com/office/drawing/2014/main" id="{B0D4EEC5-6C42-2DEE-875F-A85E570778D7}"/>
              </a:ext>
            </a:extLst>
          </p:cNvPr>
          <p:cNvSpPr>
            <a:spLocks noGrp="1"/>
          </p:cNvSpPr>
          <p:nvPr>
            <p:ph idx="1"/>
          </p:nvPr>
        </p:nvSpPr>
        <p:spPr/>
        <p:txBody>
          <a:bodyPr/>
          <a:lstStyle/>
          <a:p>
            <a:pPr marL="0" indent="0">
              <a:buNone/>
            </a:pPr>
            <a:r>
              <a:rPr lang="en-US" dirty="0"/>
              <a:t>Time: 8:30 a.m. – 5 p.m.</a:t>
            </a:r>
          </a:p>
          <a:p>
            <a:pPr marL="0" indent="0">
              <a:buNone/>
            </a:pPr>
            <a:r>
              <a:rPr lang="en-US" dirty="0"/>
              <a:t>Leave for Capitol Hill</a:t>
            </a:r>
          </a:p>
          <a:p>
            <a:pPr marL="0" indent="0">
              <a:buNone/>
            </a:pPr>
            <a:r>
              <a:rPr lang="en-US" dirty="0"/>
              <a:t>Capitol Hill Hospitality Suite Opens</a:t>
            </a:r>
          </a:p>
          <a:p>
            <a:pPr marL="0" indent="0">
              <a:buNone/>
            </a:pPr>
            <a:r>
              <a:rPr lang="en-US" dirty="0"/>
              <a:t>Attendee House &amp; Senate Office Visits</a:t>
            </a:r>
          </a:p>
          <a:p>
            <a:pPr marL="0" indent="0">
              <a:buNone/>
            </a:pPr>
            <a:r>
              <a:rPr lang="en-US" dirty="0"/>
              <a:t>Post-Visit Reception</a:t>
            </a:r>
          </a:p>
          <a:p>
            <a:pPr marL="0" indent="0">
              <a:buNone/>
            </a:pPr>
            <a:endParaRPr lang="en-US" dirty="0"/>
          </a:p>
        </p:txBody>
      </p:sp>
      <p:pic>
        <p:nvPicPr>
          <p:cNvPr id="6" name="Content Placeholder 5">
            <a:extLst>
              <a:ext uri="{FF2B5EF4-FFF2-40B4-BE49-F238E27FC236}">
                <a16:creationId xmlns:a16="http://schemas.microsoft.com/office/drawing/2014/main" id="{981359D7-E1D2-152F-15B8-DE31D864D526}"/>
              </a:ext>
            </a:extLst>
          </p:cNvPr>
          <p:cNvPicPr>
            <a:picLocks noGrp="1" noChangeAspect="1"/>
          </p:cNvPicPr>
          <p:nvPr>
            <p:ph sz="half" idx="4294967295"/>
          </p:nvPr>
        </p:nvPicPr>
        <p:blipFill>
          <a:blip r:embed="rId2" cstate="print">
            <a:extLst>
              <a:ext uri="{28A0092B-C50C-407E-A947-70E740481C1C}">
                <a14:useLocalDpi xmlns:a14="http://schemas.microsoft.com/office/drawing/2010/main"/>
              </a:ext>
            </a:extLst>
          </a:blip>
          <a:srcRect/>
          <a:stretch>
            <a:fillRect/>
          </a:stretch>
        </p:blipFill>
        <p:spPr>
          <a:xfrm>
            <a:off x="8611892" y="3429000"/>
            <a:ext cx="2480088" cy="2804349"/>
          </a:xfrm>
        </p:spPr>
      </p:pic>
      <p:pic>
        <p:nvPicPr>
          <p:cNvPr id="8" name="Picture 7">
            <a:extLst>
              <a:ext uri="{FF2B5EF4-FFF2-40B4-BE49-F238E27FC236}">
                <a16:creationId xmlns:a16="http://schemas.microsoft.com/office/drawing/2014/main" id="{C194795A-D3C4-652C-080F-1A94ECAC246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094453" y="1161004"/>
            <a:ext cx="2997527" cy="2002254"/>
          </a:xfrm>
          <a:prstGeom prst="rect">
            <a:avLst/>
          </a:prstGeom>
        </p:spPr>
      </p:pic>
    </p:spTree>
    <p:extLst>
      <p:ext uri="{BB962C8B-B14F-4D97-AF65-F5344CB8AC3E}">
        <p14:creationId xmlns:p14="http://schemas.microsoft.com/office/powerpoint/2010/main" val="13097471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0C61FE8-FDF2-7502-9D77-66D9C304F779}"/>
              </a:ext>
            </a:extLst>
          </p:cNvPr>
          <p:cNvSpPr>
            <a:spLocks noGrp="1"/>
          </p:cNvSpPr>
          <p:nvPr>
            <p:ph type="title"/>
          </p:nvPr>
        </p:nvSpPr>
        <p:spPr/>
        <p:txBody>
          <a:bodyPr/>
          <a:lstStyle/>
          <a:p>
            <a:r>
              <a:rPr lang="en-US" dirty="0"/>
              <a:t>Focus Areas</a:t>
            </a:r>
          </a:p>
        </p:txBody>
      </p:sp>
      <p:sp>
        <p:nvSpPr>
          <p:cNvPr id="7" name="Content Placeholder 6">
            <a:extLst>
              <a:ext uri="{FF2B5EF4-FFF2-40B4-BE49-F238E27FC236}">
                <a16:creationId xmlns:a16="http://schemas.microsoft.com/office/drawing/2014/main" id="{1905C902-4705-2C68-17F2-CB80EA87A501}"/>
              </a:ext>
            </a:extLst>
          </p:cNvPr>
          <p:cNvSpPr>
            <a:spLocks noGrp="1"/>
          </p:cNvSpPr>
          <p:nvPr>
            <p:ph idx="1"/>
          </p:nvPr>
        </p:nvSpPr>
        <p:spPr/>
        <p:txBody>
          <a:bodyPr/>
          <a:lstStyle/>
          <a:p>
            <a:r>
              <a:rPr lang="en-US" dirty="0"/>
              <a:t>Permitting Reform</a:t>
            </a:r>
          </a:p>
          <a:p>
            <a:r>
              <a:rPr lang="en-US" dirty="0"/>
              <a:t>NLRB nominations</a:t>
            </a:r>
          </a:p>
          <a:p>
            <a:r>
              <a:rPr lang="en-US" dirty="0"/>
              <a:t>Apprenticeships and workforce development</a:t>
            </a:r>
          </a:p>
          <a:p>
            <a:pPr lvl="1"/>
            <a:r>
              <a:rPr lang="en-US" dirty="0"/>
              <a:t>Grant funding</a:t>
            </a:r>
          </a:p>
          <a:p>
            <a:r>
              <a:rPr lang="en-US" dirty="0"/>
              <a:t>PLAs</a:t>
            </a:r>
          </a:p>
          <a:p>
            <a:r>
              <a:rPr lang="en-US" dirty="0"/>
              <a:t>Emerging projects (data centers, EV chargers, clean energy)</a:t>
            </a:r>
          </a:p>
        </p:txBody>
      </p:sp>
    </p:spTree>
    <p:extLst>
      <p:ext uri="{BB962C8B-B14F-4D97-AF65-F5344CB8AC3E}">
        <p14:creationId xmlns:p14="http://schemas.microsoft.com/office/powerpoint/2010/main" val="25675922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A80F7A-0193-052C-BAA2-1F37D760175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B09964B-F694-0DFF-877E-8F3B2A100A26}"/>
              </a:ext>
            </a:extLst>
          </p:cNvPr>
          <p:cNvSpPr>
            <a:spLocks noGrp="1"/>
          </p:cNvSpPr>
          <p:nvPr>
            <p:ph type="ctrTitle"/>
          </p:nvPr>
        </p:nvSpPr>
        <p:spPr/>
        <p:txBody>
          <a:bodyPr/>
          <a:lstStyle/>
          <a:p>
            <a:r>
              <a:rPr lang="en-US" dirty="0"/>
              <a:t>Previous Attendee Testimonial</a:t>
            </a:r>
          </a:p>
        </p:txBody>
      </p:sp>
      <p:sp>
        <p:nvSpPr>
          <p:cNvPr id="5" name="Subtitle 4">
            <a:extLst>
              <a:ext uri="{FF2B5EF4-FFF2-40B4-BE49-F238E27FC236}">
                <a16:creationId xmlns:a16="http://schemas.microsoft.com/office/drawing/2014/main" id="{C91FE1D5-3DC8-5FC4-5CBD-F3C771F00594}"/>
              </a:ext>
            </a:extLst>
          </p:cNvPr>
          <p:cNvSpPr>
            <a:spLocks noGrp="1"/>
          </p:cNvSpPr>
          <p:nvPr>
            <p:ph type="subTitle" idx="1"/>
          </p:nvPr>
        </p:nvSpPr>
        <p:spPr/>
        <p:txBody>
          <a:bodyPr/>
          <a:lstStyle/>
          <a:p>
            <a:r>
              <a:rPr lang="en-US" dirty="0"/>
              <a:t>Mahsa </a:t>
            </a:r>
            <a:r>
              <a:rPr lang="en-US" dirty="0" err="1"/>
              <a:t>Poorak</a:t>
            </a:r>
            <a:endParaRPr lang="en-US" dirty="0"/>
          </a:p>
          <a:p>
            <a:r>
              <a:rPr lang="en-US" dirty="0"/>
              <a:t>Southern Electric Company CEO</a:t>
            </a:r>
          </a:p>
        </p:txBody>
      </p:sp>
      <p:pic>
        <p:nvPicPr>
          <p:cNvPr id="3" name="Picture 2">
            <a:extLst>
              <a:ext uri="{FF2B5EF4-FFF2-40B4-BE49-F238E27FC236}">
                <a16:creationId xmlns:a16="http://schemas.microsoft.com/office/drawing/2014/main" id="{40E8AD74-1FE1-CD69-09CE-F40A593EE6A1}"/>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433954" y="178130"/>
            <a:ext cx="2001811" cy="2802730"/>
          </a:xfrm>
          <a:prstGeom prst="rect">
            <a:avLst/>
          </a:prstGeom>
        </p:spPr>
      </p:pic>
    </p:spTree>
    <p:extLst>
      <p:ext uri="{BB962C8B-B14F-4D97-AF65-F5344CB8AC3E}">
        <p14:creationId xmlns:p14="http://schemas.microsoft.com/office/powerpoint/2010/main" val="13373823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6DF1F2A-99ED-D40D-A5B0-F92EF186E1E2}"/>
              </a:ext>
            </a:extLst>
          </p:cNvPr>
          <p:cNvSpPr>
            <a:spLocks noGrp="1"/>
          </p:cNvSpPr>
          <p:nvPr>
            <p:ph type="title"/>
          </p:nvPr>
        </p:nvSpPr>
        <p:spPr/>
        <p:txBody>
          <a:bodyPr/>
          <a:lstStyle/>
          <a:p>
            <a:r>
              <a:rPr lang="en-US" dirty="0"/>
              <a:t>Know Before You Go</a:t>
            </a:r>
          </a:p>
        </p:txBody>
      </p:sp>
      <p:sp>
        <p:nvSpPr>
          <p:cNvPr id="5" name="Content Placeholder 4">
            <a:extLst>
              <a:ext uri="{FF2B5EF4-FFF2-40B4-BE49-F238E27FC236}">
                <a16:creationId xmlns:a16="http://schemas.microsoft.com/office/drawing/2014/main" id="{A593A8D0-69F4-C50D-3F91-DC6376C98B06}"/>
              </a:ext>
            </a:extLst>
          </p:cNvPr>
          <p:cNvSpPr>
            <a:spLocks noGrp="1"/>
          </p:cNvSpPr>
          <p:nvPr>
            <p:ph idx="1"/>
          </p:nvPr>
        </p:nvSpPr>
        <p:spPr/>
        <p:txBody>
          <a:bodyPr/>
          <a:lstStyle/>
          <a:p>
            <a:r>
              <a:rPr lang="en-US" dirty="0"/>
              <a:t>Find out which Congresspeople and Senators represent the districts where you live and work.</a:t>
            </a:r>
          </a:p>
          <a:p>
            <a:r>
              <a:rPr lang="en-US" dirty="0"/>
              <a:t>Look to see when they may be running for re-election.</a:t>
            </a:r>
          </a:p>
          <a:p>
            <a:r>
              <a:rPr lang="en-US" dirty="0"/>
              <a:t>Do research on what issues matter to them.</a:t>
            </a:r>
          </a:p>
          <a:p>
            <a:endParaRPr lang="en-US" dirty="0"/>
          </a:p>
        </p:txBody>
      </p:sp>
    </p:spTree>
    <p:extLst>
      <p:ext uri="{BB962C8B-B14F-4D97-AF65-F5344CB8AC3E}">
        <p14:creationId xmlns:p14="http://schemas.microsoft.com/office/powerpoint/2010/main" val="41761382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A7A4FCF-6004-8F34-2D28-1E549EF0554C}"/>
              </a:ext>
            </a:extLst>
          </p:cNvPr>
          <p:cNvSpPr>
            <a:spLocks noGrp="1"/>
          </p:cNvSpPr>
          <p:nvPr>
            <p:ph type="ctrTitle"/>
          </p:nvPr>
        </p:nvSpPr>
        <p:spPr/>
        <p:txBody>
          <a:bodyPr/>
          <a:lstStyle/>
          <a:p>
            <a:r>
              <a:rPr lang="en-US" dirty="0"/>
              <a:t>Issues and Context</a:t>
            </a:r>
          </a:p>
        </p:txBody>
      </p:sp>
      <p:sp>
        <p:nvSpPr>
          <p:cNvPr id="5" name="Subtitle 4">
            <a:extLst>
              <a:ext uri="{FF2B5EF4-FFF2-40B4-BE49-F238E27FC236}">
                <a16:creationId xmlns:a16="http://schemas.microsoft.com/office/drawing/2014/main" id="{E7DE1B7B-E3C2-A0A8-515C-C208BC8E5B10}"/>
              </a:ext>
            </a:extLst>
          </p:cNvPr>
          <p:cNvSpPr>
            <a:spLocks noGrp="1"/>
          </p:cNvSpPr>
          <p:nvPr>
            <p:ph type="subTitle" idx="1"/>
          </p:nvPr>
        </p:nvSpPr>
        <p:spPr>
          <a:xfrm>
            <a:off x="5456626" y="4434176"/>
            <a:ext cx="5708679" cy="1138851"/>
          </a:xfrm>
        </p:spPr>
        <p:txBody>
          <a:bodyPr>
            <a:normAutofit/>
          </a:bodyPr>
          <a:lstStyle/>
          <a:p>
            <a:r>
              <a:rPr lang="en-US" dirty="0"/>
              <a:t>Ben Brubeck</a:t>
            </a:r>
          </a:p>
          <a:p>
            <a:r>
              <a:rPr lang="en-US" dirty="0"/>
              <a:t>IEC Lobbyist</a:t>
            </a:r>
          </a:p>
          <a:p>
            <a:r>
              <a:rPr lang="en-US" dirty="0"/>
              <a:t>Government Affairs Solutions</a:t>
            </a:r>
          </a:p>
        </p:txBody>
      </p:sp>
      <p:pic>
        <p:nvPicPr>
          <p:cNvPr id="2" name="Picture Placeholder 9">
            <a:extLst>
              <a:ext uri="{FF2B5EF4-FFF2-40B4-BE49-F238E27FC236}">
                <a16:creationId xmlns:a16="http://schemas.microsoft.com/office/drawing/2014/main" id="{69E7E022-03C2-1A92-EC7E-19D96738E654}"/>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a:xfrm>
            <a:off x="6770448" y="164771"/>
            <a:ext cx="3363912" cy="3363912"/>
          </a:xfrm>
          <a:prstGeom prst="ellipse">
            <a:avLst/>
          </a:prstGeom>
        </p:spPr>
      </p:pic>
    </p:spTree>
    <p:extLst>
      <p:ext uri="{BB962C8B-B14F-4D97-AF65-F5344CB8AC3E}">
        <p14:creationId xmlns:p14="http://schemas.microsoft.com/office/powerpoint/2010/main" val="31894282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987F2-7114-C447-3AD9-859A592D7F9D}"/>
              </a:ext>
            </a:extLst>
          </p:cNvPr>
          <p:cNvSpPr>
            <a:spLocks noGrp="1"/>
          </p:cNvSpPr>
          <p:nvPr>
            <p:ph type="title"/>
          </p:nvPr>
        </p:nvSpPr>
        <p:spPr/>
        <p:txBody>
          <a:bodyPr/>
          <a:lstStyle/>
          <a:p>
            <a:r>
              <a:rPr lang="en-US" dirty="0"/>
              <a:t>Discuss What Matters to You</a:t>
            </a:r>
          </a:p>
        </p:txBody>
      </p:sp>
      <p:sp>
        <p:nvSpPr>
          <p:cNvPr id="3" name="Content Placeholder 2">
            <a:extLst>
              <a:ext uri="{FF2B5EF4-FFF2-40B4-BE49-F238E27FC236}">
                <a16:creationId xmlns:a16="http://schemas.microsoft.com/office/drawing/2014/main" id="{18D0481D-A50A-D1FE-6F02-7DC51FF13F4B}"/>
              </a:ext>
            </a:extLst>
          </p:cNvPr>
          <p:cNvSpPr>
            <a:spLocks noGrp="1"/>
          </p:cNvSpPr>
          <p:nvPr>
            <p:ph idx="1"/>
          </p:nvPr>
        </p:nvSpPr>
        <p:spPr/>
        <p:txBody>
          <a:bodyPr/>
          <a:lstStyle/>
          <a:p>
            <a:r>
              <a:rPr lang="en-US" dirty="0"/>
              <a:t>IEC Chapters nationwide have some common issues – supporting apprenticeship and merit-shop contractors.</a:t>
            </a:r>
          </a:p>
          <a:p>
            <a:r>
              <a:rPr lang="en-US" dirty="0"/>
              <a:t>Each region has particular challenges – be ready to talk about them.</a:t>
            </a:r>
          </a:p>
          <a:p>
            <a:r>
              <a:rPr lang="en-US" dirty="0"/>
              <a:t>Have ideas, if possible, on what best could support your chapter.</a:t>
            </a:r>
          </a:p>
        </p:txBody>
      </p:sp>
    </p:spTree>
    <p:extLst>
      <p:ext uri="{BB962C8B-B14F-4D97-AF65-F5344CB8AC3E}">
        <p14:creationId xmlns:p14="http://schemas.microsoft.com/office/powerpoint/2010/main" val="14454004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571976-5C0B-ADC5-3F4E-4088C678CF35}"/>
              </a:ext>
            </a:extLst>
          </p:cNvPr>
          <p:cNvSpPr>
            <a:spLocks noGrp="1"/>
          </p:cNvSpPr>
          <p:nvPr>
            <p:ph type="title"/>
          </p:nvPr>
        </p:nvSpPr>
        <p:spPr/>
        <p:txBody>
          <a:bodyPr/>
          <a:lstStyle/>
          <a:p>
            <a:r>
              <a:rPr lang="en-US" dirty="0"/>
              <a:t>Be Yourself</a:t>
            </a:r>
          </a:p>
        </p:txBody>
      </p:sp>
      <p:sp>
        <p:nvSpPr>
          <p:cNvPr id="5" name="Content Placeholder 4">
            <a:extLst>
              <a:ext uri="{FF2B5EF4-FFF2-40B4-BE49-F238E27FC236}">
                <a16:creationId xmlns:a16="http://schemas.microsoft.com/office/drawing/2014/main" id="{AD28E5C6-7683-8B2E-2E10-3E40AA11226B}"/>
              </a:ext>
            </a:extLst>
          </p:cNvPr>
          <p:cNvSpPr>
            <a:spLocks noGrp="1"/>
          </p:cNvSpPr>
          <p:nvPr>
            <p:ph idx="1"/>
          </p:nvPr>
        </p:nvSpPr>
        <p:spPr/>
        <p:txBody>
          <a:bodyPr/>
          <a:lstStyle/>
          <a:p>
            <a:r>
              <a:rPr lang="en-US" dirty="0"/>
              <a:t>Politicians are just people.</a:t>
            </a:r>
          </a:p>
          <a:p>
            <a:r>
              <a:rPr lang="en-US" dirty="0"/>
              <a:t>Tell your story!</a:t>
            </a:r>
          </a:p>
          <a:p>
            <a:r>
              <a:rPr lang="en-US" dirty="0"/>
              <a:t>Try to keep the conversation comfortable and personable.</a:t>
            </a:r>
          </a:p>
          <a:p>
            <a:endParaRPr lang="en-US" dirty="0"/>
          </a:p>
        </p:txBody>
      </p:sp>
    </p:spTree>
    <p:extLst>
      <p:ext uri="{BB962C8B-B14F-4D97-AF65-F5344CB8AC3E}">
        <p14:creationId xmlns:p14="http://schemas.microsoft.com/office/powerpoint/2010/main" val="33698365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FAFF379-3AF1-8979-4645-D1E61BCA50AD}"/>
              </a:ext>
            </a:extLst>
          </p:cNvPr>
          <p:cNvSpPr>
            <a:spLocks noGrp="1"/>
          </p:cNvSpPr>
          <p:nvPr>
            <p:ph type="title"/>
          </p:nvPr>
        </p:nvSpPr>
        <p:spPr>
          <a:xfrm>
            <a:off x="1002364" y="2777237"/>
            <a:ext cx="7332436" cy="1058493"/>
          </a:xfrm>
        </p:spPr>
        <p:txBody>
          <a:bodyPr/>
          <a:lstStyle/>
          <a:p>
            <a:pPr algn="ctr"/>
            <a:r>
              <a:rPr lang="en-US" dirty="0"/>
              <a:t>Questions?</a:t>
            </a:r>
          </a:p>
        </p:txBody>
      </p:sp>
    </p:spTree>
    <p:extLst>
      <p:ext uri="{BB962C8B-B14F-4D97-AF65-F5344CB8AC3E}">
        <p14:creationId xmlns:p14="http://schemas.microsoft.com/office/powerpoint/2010/main" val="1704160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C30422-16AB-C22F-E03E-0879E1194C3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363113B-00EB-AED1-554D-F3C63C3252FB}"/>
              </a:ext>
            </a:extLst>
          </p:cNvPr>
          <p:cNvSpPr>
            <a:spLocks noGrp="1"/>
          </p:cNvSpPr>
          <p:nvPr>
            <p:ph type="title"/>
          </p:nvPr>
        </p:nvSpPr>
        <p:spPr/>
        <p:txBody>
          <a:bodyPr/>
          <a:lstStyle/>
          <a:p>
            <a:r>
              <a:rPr lang="en-US" dirty="0"/>
              <a:t>REPUBLICANS HAVE A NARROW HOUSE MAJORITY</a:t>
            </a:r>
          </a:p>
        </p:txBody>
      </p:sp>
      <p:sp>
        <p:nvSpPr>
          <p:cNvPr id="3" name="Slide Number Placeholder 2">
            <a:extLst>
              <a:ext uri="{FF2B5EF4-FFF2-40B4-BE49-F238E27FC236}">
                <a16:creationId xmlns:a16="http://schemas.microsoft.com/office/drawing/2014/main" id="{E62CBC3A-F13E-4979-C715-A5EDFE757728}"/>
              </a:ext>
            </a:extLst>
          </p:cNvPr>
          <p:cNvSpPr>
            <a:spLocks noGrp="1"/>
          </p:cNvSpPr>
          <p:nvPr>
            <p:ph type="sldNum" sz="quarter" idx="11"/>
          </p:nvPr>
        </p:nvSpPr>
        <p:spPr/>
        <p:txBody>
          <a:bodyPr/>
          <a:lstStyle/>
          <a:p>
            <a:pPr>
              <a:buClr>
                <a:srgbClr val="000000"/>
              </a:buClr>
            </a:pPr>
            <a:fld id="{E0026180-5FF4-4449-9EF9-6228C591BDEC}" type="slidenum">
              <a:rPr lang="en-US" kern="0">
                <a:solidFill>
                  <a:srgbClr val="000000">
                    <a:tint val="82000"/>
                  </a:srgbClr>
                </a:solidFill>
                <a:latin typeface="Arial"/>
                <a:cs typeface="Arial"/>
                <a:sym typeface="Arial"/>
              </a:rPr>
              <a:pPr>
                <a:buClr>
                  <a:srgbClr val="000000"/>
                </a:buClr>
              </a:pPr>
              <a:t>3</a:t>
            </a:fld>
            <a:endParaRPr lang="en-US" kern="0" dirty="0">
              <a:solidFill>
                <a:srgbClr val="000000">
                  <a:tint val="82000"/>
                </a:srgbClr>
              </a:solidFill>
              <a:latin typeface="Arial"/>
              <a:cs typeface="Arial"/>
              <a:sym typeface="Arial"/>
            </a:endParaRPr>
          </a:p>
        </p:txBody>
      </p:sp>
      <p:sp>
        <p:nvSpPr>
          <p:cNvPr id="5" name="Rectangle 4">
            <a:extLst>
              <a:ext uri="{FF2B5EF4-FFF2-40B4-BE49-F238E27FC236}">
                <a16:creationId xmlns:a16="http://schemas.microsoft.com/office/drawing/2014/main" id="{6DE9BAA9-C333-E9D0-733C-AAC90EFC1F09}"/>
              </a:ext>
            </a:extLst>
          </p:cNvPr>
          <p:cNvSpPr/>
          <p:nvPr/>
        </p:nvSpPr>
        <p:spPr>
          <a:xfrm>
            <a:off x="6323069" y="1283515"/>
            <a:ext cx="5486401" cy="365760"/>
          </a:xfrm>
          <a:prstGeom prst="rect">
            <a:avLst/>
          </a:prstGeom>
          <a:solidFill>
            <a:srgbClr val="03426A"/>
          </a:solidFill>
          <a:ln w="12700">
            <a:solidFill>
              <a:srgbClr val="029ED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buClr>
                <a:srgbClr val="000000"/>
              </a:buClr>
            </a:pPr>
            <a:r>
              <a:rPr lang="en-US" sz="1400" b="1" kern="0" dirty="0">
                <a:solidFill>
                  <a:srgbClr val="FFFFFF"/>
                </a:solidFill>
                <a:latin typeface="Arial"/>
                <a:sym typeface="Arial"/>
              </a:rPr>
              <a:t>2024 House of Representatives Election Map</a:t>
            </a:r>
          </a:p>
        </p:txBody>
      </p:sp>
      <p:sp>
        <p:nvSpPr>
          <p:cNvPr id="6" name="Rectangle 5">
            <a:extLst>
              <a:ext uri="{FF2B5EF4-FFF2-40B4-BE49-F238E27FC236}">
                <a16:creationId xmlns:a16="http://schemas.microsoft.com/office/drawing/2014/main" id="{1348153C-812E-1340-680D-082591359569}"/>
              </a:ext>
            </a:extLst>
          </p:cNvPr>
          <p:cNvSpPr/>
          <p:nvPr/>
        </p:nvSpPr>
        <p:spPr>
          <a:xfrm>
            <a:off x="380999" y="1283515"/>
            <a:ext cx="5486401" cy="365760"/>
          </a:xfrm>
          <a:prstGeom prst="rect">
            <a:avLst/>
          </a:prstGeom>
          <a:solidFill>
            <a:srgbClr val="03426A"/>
          </a:solidFill>
          <a:ln w="12700">
            <a:solidFill>
              <a:srgbClr val="029ED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buClr>
                <a:srgbClr val="000000"/>
              </a:buClr>
            </a:pPr>
            <a:r>
              <a:rPr lang="en-US" sz="1400" b="1" kern="0" dirty="0">
                <a:solidFill>
                  <a:srgbClr val="FFFFFF"/>
                </a:solidFill>
                <a:latin typeface="Arial"/>
                <a:sym typeface="Arial"/>
              </a:rPr>
              <a:t>Key Takeaways</a:t>
            </a:r>
          </a:p>
        </p:txBody>
      </p:sp>
      <p:sp>
        <p:nvSpPr>
          <p:cNvPr id="7" name="Rectangle 6">
            <a:extLst>
              <a:ext uri="{FF2B5EF4-FFF2-40B4-BE49-F238E27FC236}">
                <a16:creationId xmlns:a16="http://schemas.microsoft.com/office/drawing/2014/main" id="{87B646AA-F7D0-8FAF-4F24-6E1E12BC32EB}"/>
              </a:ext>
            </a:extLst>
          </p:cNvPr>
          <p:cNvSpPr/>
          <p:nvPr/>
        </p:nvSpPr>
        <p:spPr>
          <a:xfrm>
            <a:off x="380998" y="1705856"/>
            <a:ext cx="5486400" cy="435082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285750" indent="-285750">
              <a:spcBef>
                <a:spcPts val="1200"/>
              </a:spcBef>
              <a:spcAft>
                <a:spcPts val="1200"/>
              </a:spcAft>
              <a:buClr>
                <a:srgbClr val="000000"/>
              </a:buClr>
              <a:buFont typeface="Wingdings" panose="05000000000000000000" pitchFamily="2" charset="2"/>
              <a:buChar char="Ø"/>
            </a:pPr>
            <a:r>
              <a:rPr lang="en-US" sz="1400" kern="0" dirty="0">
                <a:solidFill>
                  <a:srgbClr val="000000"/>
                </a:solidFill>
                <a:latin typeface="Arial"/>
                <a:sym typeface="Arial"/>
              </a:rPr>
              <a:t>Republicans control the U.S. House with a slight 218-214 majority (3 vacant seats).</a:t>
            </a:r>
          </a:p>
          <a:p>
            <a:pPr marL="285750" indent="-285750">
              <a:spcBef>
                <a:spcPts val="1200"/>
              </a:spcBef>
              <a:spcAft>
                <a:spcPts val="1200"/>
              </a:spcAft>
              <a:buClr>
                <a:srgbClr val="000000"/>
              </a:buClr>
              <a:buFont typeface="Wingdings" panose="05000000000000000000" pitchFamily="2" charset="2"/>
              <a:buChar char="Ø"/>
            </a:pPr>
            <a:r>
              <a:rPr lang="en-US" sz="1400" kern="0" dirty="0">
                <a:solidFill>
                  <a:srgbClr val="000000"/>
                </a:solidFill>
                <a:latin typeface="Arial"/>
                <a:sym typeface="Arial"/>
              </a:rPr>
              <a:t>Difficult for Speaker Johnson and leadership team to move legislation.</a:t>
            </a:r>
          </a:p>
          <a:p>
            <a:pPr marL="285750" indent="-285750">
              <a:spcBef>
                <a:spcPts val="1200"/>
              </a:spcBef>
              <a:spcAft>
                <a:spcPts val="1200"/>
              </a:spcAft>
              <a:buClr>
                <a:srgbClr val="000000"/>
              </a:buClr>
              <a:buFont typeface="Wingdings" panose="05000000000000000000" pitchFamily="2" charset="2"/>
              <a:buChar char="Ø"/>
            </a:pPr>
            <a:r>
              <a:rPr lang="en-US" sz="1400" kern="0" dirty="0">
                <a:solidFill>
                  <a:srgbClr val="000000"/>
                </a:solidFill>
                <a:latin typeface="Arial"/>
                <a:sym typeface="Arial"/>
              </a:rPr>
              <a:t>GOP “purity” gives Dem-led coalition the majority (sometimes).</a:t>
            </a:r>
          </a:p>
          <a:p>
            <a:pPr marL="285750" indent="-285750">
              <a:spcBef>
                <a:spcPts val="1200"/>
              </a:spcBef>
              <a:spcAft>
                <a:spcPts val="1200"/>
              </a:spcAft>
              <a:buClr>
                <a:srgbClr val="000000"/>
              </a:buClr>
              <a:buFont typeface="Wingdings" panose="05000000000000000000" pitchFamily="2" charset="2"/>
              <a:buChar char="Ø"/>
            </a:pPr>
            <a:r>
              <a:rPr lang="en-US" sz="1400" kern="0" dirty="0">
                <a:solidFill>
                  <a:srgbClr val="000000"/>
                </a:solidFill>
                <a:latin typeface="Arial"/>
                <a:sym typeface="Arial"/>
              </a:rPr>
              <a:t>Defied expectations and delivered OBBBA/reconciliation in 2025 and all 12 appropriations bills for FY2026.</a:t>
            </a:r>
          </a:p>
          <a:p>
            <a:pPr marL="285750" indent="-285750">
              <a:spcBef>
                <a:spcPts val="1200"/>
              </a:spcBef>
              <a:spcAft>
                <a:spcPts val="1200"/>
              </a:spcAft>
              <a:buClr>
                <a:srgbClr val="000000"/>
              </a:buClr>
              <a:buFont typeface="Wingdings" panose="05000000000000000000" pitchFamily="2" charset="2"/>
              <a:buChar char="Ø"/>
            </a:pPr>
            <a:r>
              <a:rPr lang="en-US" sz="1400" kern="0" dirty="0">
                <a:solidFill>
                  <a:srgbClr val="000000"/>
                </a:solidFill>
                <a:latin typeface="Arial"/>
                <a:sym typeface="Arial"/>
              </a:rPr>
              <a:t>President Trump plays an outsized role in moving party policies.</a:t>
            </a:r>
          </a:p>
          <a:p>
            <a:pPr marL="285750" lvl="1" indent="-285750">
              <a:spcBef>
                <a:spcPts val="1200"/>
              </a:spcBef>
              <a:spcAft>
                <a:spcPts val="1200"/>
              </a:spcAft>
              <a:buClr>
                <a:srgbClr val="000000"/>
              </a:buClr>
              <a:buFont typeface="Wingdings" panose="05000000000000000000" pitchFamily="2" charset="2"/>
              <a:buChar char="Ø"/>
            </a:pPr>
            <a:endParaRPr lang="en-US" sz="1400" kern="0" dirty="0">
              <a:solidFill>
                <a:srgbClr val="000000"/>
              </a:solidFill>
              <a:latin typeface="Arial"/>
              <a:sym typeface="Arial"/>
            </a:endParaRPr>
          </a:p>
          <a:p>
            <a:pPr marL="285750" indent="-285750">
              <a:spcBef>
                <a:spcPts val="1200"/>
              </a:spcBef>
              <a:spcAft>
                <a:spcPts val="1200"/>
              </a:spcAft>
              <a:buClr>
                <a:srgbClr val="000000"/>
              </a:buClr>
              <a:buFont typeface="Wingdings" panose="05000000000000000000" pitchFamily="2" charset="2"/>
              <a:buChar char="Ø"/>
            </a:pPr>
            <a:endParaRPr lang="en-US" sz="1400" kern="0" dirty="0">
              <a:solidFill>
                <a:srgbClr val="000000"/>
              </a:solidFill>
              <a:latin typeface="Arial"/>
              <a:sym typeface="Arial"/>
            </a:endParaRPr>
          </a:p>
        </p:txBody>
      </p:sp>
      <p:pic>
        <p:nvPicPr>
          <p:cNvPr id="8" name="Picture 7">
            <a:extLst>
              <a:ext uri="{FF2B5EF4-FFF2-40B4-BE49-F238E27FC236}">
                <a16:creationId xmlns:a16="http://schemas.microsoft.com/office/drawing/2014/main" id="{B380B1FF-6181-9833-0E36-2942BA1DF8EB}"/>
              </a:ext>
            </a:extLst>
          </p:cNvPr>
          <p:cNvPicPr>
            <a:picLocks noChangeAspect="1"/>
          </p:cNvPicPr>
          <p:nvPr/>
        </p:nvPicPr>
        <p:blipFill>
          <a:blip r:embed="rId3"/>
          <a:stretch>
            <a:fillRect/>
          </a:stretch>
        </p:blipFill>
        <p:spPr>
          <a:xfrm>
            <a:off x="6324600" y="2248798"/>
            <a:ext cx="5486400" cy="3793067"/>
          </a:xfrm>
          <a:prstGeom prst="rect">
            <a:avLst/>
          </a:prstGeom>
          <a:ln>
            <a:noFill/>
          </a:ln>
          <a:effectLst>
            <a:innerShdw blurRad="114300">
              <a:prstClr val="black"/>
            </a:innerShdw>
          </a:effectLst>
        </p:spPr>
      </p:pic>
      <p:sp>
        <p:nvSpPr>
          <p:cNvPr id="10" name="Rectangle 9">
            <a:extLst>
              <a:ext uri="{FF2B5EF4-FFF2-40B4-BE49-F238E27FC236}">
                <a16:creationId xmlns:a16="http://schemas.microsoft.com/office/drawing/2014/main" id="{BBF77D6C-3341-CC92-C91D-15D22A3C343E}"/>
              </a:ext>
            </a:extLst>
          </p:cNvPr>
          <p:cNvSpPr/>
          <p:nvPr/>
        </p:nvSpPr>
        <p:spPr>
          <a:xfrm>
            <a:off x="6323068" y="1741367"/>
            <a:ext cx="2651760" cy="420757"/>
          </a:xfrm>
          <a:prstGeom prst="rect">
            <a:avLst/>
          </a:prstGeom>
          <a:noFill/>
          <a:ln w="28575">
            <a:solidFill>
              <a:srgbClr val="2449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buClr>
                <a:srgbClr val="000000"/>
              </a:buClr>
            </a:pPr>
            <a:r>
              <a:rPr lang="en-US" sz="1400" b="1" kern="0" dirty="0">
                <a:solidFill>
                  <a:srgbClr val="244999"/>
                </a:solidFill>
                <a:latin typeface="Arial"/>
                <a:sym typeface="Arial"/>
              </a:rPr>
              <a:t>Democrats 214</a:t>
            </a:r>
          </a:p>
        </p:txBody>
      </p:sp>
      <p:sp>
        <p:nvSpPr>
          <p:cNvPr id="12" name="Rectangle 11">
            <a:extLst>
              <a:ext uri="{FF2B5EF4-FFF2-40B4-BE49-F238E27FC236}">
                <a16:creationId xmlns:a16="http://schemas.microsoft.com/office/drawing/2014/main" id="{CA60442B-4E4C-60CE-806B-B98B8D9B2E1D}"/>
              </a:ext>
            </a:extLst>
          </p:cNvPr>
          <p:cNvSpPr/>
          <p:nvPr/>
        </p:nvSpPr>
        <p:spPr>
          <a:xfrm>
            <a:off x="9157709" y="1741367"/>
            <a:ext cx="2651760" cy="420757"/>
          </a:xfrm>
          <a:prstGeom prst="rect">
            <a:avLst/>
          </a:prstGeom>
          <a:noFill/>
          <a:ln w="28575">
            <a:solidFill>
              <a:srgbClr val="D225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buClr>
                <a:srgbClr val="000000"/>
              </a:buClr>
            </a:pPr>
            <a:r>
              <a:rPr lang="en-US" sz="1400" b="1" kern="0" dirty="0">
                <a:solidFill>
                  <a:srgbClr val="D22532"/>
                </a:solidFill>
                <a:latin typeface="Arial"/>
                <a:sym typeface="Arial"/>
              </a:rPr>
              <a:t>Republicans 218</a:t>
            </a:r>
          </a:p>
        </p:txBody>
      </p:sp>
    </p:spTree>
    <p:extLst>
      <p:ext uri="{BB962C8B-B14F-4D97-AF65-F5344CB8AC3E}">
        <p14:creationId xmlns:p14="http://schemas.microsoft.com/office/powerpoint/2010/main" val="34850424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AC4775-CFA1-D918-98A7-9A81EE0CC0A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3091DD1-E0D6-7A7F-B169-1A4F32A0A276}"/>
              </a:ext>
            </a:extLst>
          </p:cNvPr>
          <p:cNvSpPr>
            <a:spLocks noGrp="1"/>
          </p:cNvSpPr>
          <p:nvPr>
            <p:ph type="title"/>
          </p:nvPr>
        </p:nvSpPr>
        <p:spPr/>
        <p:txBody>
          <a:bodyPr/>
          <a:lstStyle/>
          <a:p>
            <a:r>
              <a:rPr lang="en-US" dirty="0"/>
              <a:t>53 SEAT REPUBLICAN U.S. SENATE MAJORITY</a:t>
            </a:r>
          </a:p>
        </p:txBody>
      </p:sp>
      <p:sp>
        <p:nvSpPr>
          <p:cNvPr id="3" name="Slide Number Placeholder 2">
            <a:extLst>
              <a:ext uri="{FF2B5EF4-FFF2-40B4-BE49-F238E27FC236}">
                <a16:creationId xmlns:a16="http://schemas.microsoft.com/office/drawing/2014/main" id="{FEFC5C77-A06F-6320-9EB1-5193F6BFFE4B}"/>
              </a:ext>
            </a:extLst>
          </p:cNvPr>
          <p:cNvSpPr>
            <a:spLocks noGrp="1"/>
          </p:cNvSpPr>
          <p:nvPr>
            <p:ph type="sldNum" sz="quarter" idx="11"/>
          </p:nvPr>
        </p:nvSpPr>
        <p:spPr/>
        <p:txBody>
          <a:bodyPr/>
          <a:lstStyle/>
          <a:p>
            <a:pPr>
              <a:buClr>
                <a:srgbClr val="000000"/>
              </a:buClr>
            </a:pPr>
            <a:fld id="{E0026180-5FF4-4449-9EF9-6228C591BDEC}" type="slidenum">
              <a:rPr lang="en-US" kern="0">
                <a:solidFill>
                  <a:srgbClr val="000000">
                    <a:tint val="82000"/>
                  </a:srgbClr>
                </a:solidFill>
                <a:latin typeface="Arial"/>
                <a:cs typeface="Arial"/>
                <a:sym typeface="Arial"/>
              </a:rPr>
              <a:pPr>
                <a:buClr>
                  <a:srgbClr val="000000"/>
                </a:buClr>
              </a:pPr>
              <a:t>4</a:t>
            </a:fld>
            <a:endParaRPr lang="en-US" kern="0" dirty="0">
              <a:solidFill>
                <a:srgbClr val="000000">
                  <a:tint val="82000"/>
                </a:srgbClr>
              </a:solidFill>
              <a:latin typeface="Arial"/>
              <a:cs typeface="Arial"/>
              <a:sym typeface="Arial"/>
            </a:endParaRPr>
          </a:p>
        </p:txBody>
      </p:sp>
      <p:sp>
        <p:nvSpPr>
          <p:cNvPr id="5" name="Rectangle 4">
            <a:extLst>
              <a:ext uri="{FF2B5EF4-FFF2-40B4-BE49-F238E27FC236}">
                <a16:creationId xmlns:a16="http://schemas.microsoft.com/office/drawing/2014/main" id="{CABB8764-A87B-D320-3C3E-C6F4DD609BB3}"/>
              </a:ext>
            </a:extLst>
          </p:cNvPr>
          <p:cNvSpPr/>
          <p:nvPr/>
        </p:nvSpPr>
        <p:spPr>
          <a:xfrm>
            <a:off x="380999" y="1283515"/>
            <a:ext cx="4572000" cy="365760"/>
          </a:xfrm>
          <a:prstGeom prst="rect">
            <a:avLst/>
          </a:prstGeom>
          <a:solidFill>
            <a:srgbClr val="03426A"/>
          </a:solidFill>
          <a:ln w="12700">
            <a:solidFill>
              <a:srgbClr val="029ED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buClr>
                <a:srgbClr val="000000"/>
              </a:buClr>
            </a:pPr>
            <a:r>
              <a:rPr lang="en-US" sz="1400" b="1" kern="0" dirty="0">
                <a:solidFill>
                  <a:srgbClr val="FFFFFF"/>
                </a:solidFill>
                <a:latin typeface="Arial"/>
                <a:sym typeface="Arial"/>
              </a:rPr>
              <a:t>Key Takeaways</a:t>
            </a:r>
          </a:p>
        </p:txBody>
      </p:sp>
      <p:sp>
        <p:nvSpPr>
          <p:cNvPr id="6" name="Rectangle 5">
            <a:extLst>
              <a:ext uri="{FF2B5EF4-FFF2-40B4-BE49-F238E27FC236}">
                <a16:creationId xmlns:a16="http://schemas.microsoft.com/office/drawing/2014/main" id="{9C30919D-AD84-9FD8-08B2-1FAECD5D562B}"/>
              </a:ext>
            </a:extLst>
          </p:cNvPr>
          <p:cNvSpPr/>
          <p:nvPr/>
        </p:nvSpPr>
        <p:spPr>
          <a:xfrm>
            <a:off x="380999" y="1705856"/>
            <a:ext cx="4566239" cy="435082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spcBef>
                <a:spcPts val="600"/>
              </a:spcBef>
              <a:spcAft>
                <a:spcPts val="600"/>
              </a:spcAft>
              <a:buClr>
                <a:srgbClr val="000000"/>
              </a:buClr>
            </a:pPr>
            <a:r>
              <a:rPr lang="en-US" sz="1400" b="1" u="sng" kern="0" dirty="0">
                <a:solidFill>
                  <a:srgbClr val="000000"/>
                </a:solidFill>
                <a:latin typeface="Arial"/>
                <a:sym typeface="Arial"/>
              </a:rPr>
              <a:t>2024 Election</a:t>
            </a:r>
          </a:p>
          <a:p>
            <a:pPr marL="285750" indent="-285750">
              <a:spcBef>
                <a:spcPts val="600"/>
              </a:spcBef>
              <a:spcAft>
                <a:spcPts val="600"/>
              </a:spcAft>
              <a:buClr>
                <a:srgbClr val="000000"/>
              </a:buClr>
              <a:buFont typeface="Wingdings" panose="05000000000000000000" pitchFamily="2" charset="2"/>
              <a:buChar char="Ø"/>
            </a:pPr>
            <a:r>
              <a:rPr lang="en-US" sz="1400" kern="0" dirty="0">
                <a:solidFill>
                  <a:srgbClr val="000000"/>
                </a:solidFill>
                <a:latin typeface="Arial"/>
                <a:sym typeface="Arial"/>
              </a:rPr>
              <a:t>Net pick up of four seats in Montana, Ohio, Pennsylvania, and West Virginia to solidify 53 GOP seats.</a:t>
            </a:r>
          </a:p>
          <a:p>
            <a:pPr>
              <a:spcBef>
                <a:spcPts val="600"/>
              </a:spcBef>
              <a:spcAft>
                <a:spcPts val="600"/>
              </a:spcAft>
              <a:buClr>
                <a:srgbClr val="000000"/>
              </a:buClr>
            </a:pPr>
            <a:r>
              <a:rPr lang="en-US" sz="1400" b="1" u="sng" kern="0" dirty="0">
                <a:solidFill>
                  <a:srgbClr val="000000"/>
                </a:solidFill>
                <a:latin typeface="Arial"/>
                <a:sym typeface="Arial"/>
              </a:rPr>
              <a:t>New Majority Leader</a:t>
            </a:r>
          </a:p>
          <a:p>
            <a:pPr marL="285750" indent="-285750">
              <a:spcBef>
                <a:spcPts val="600"/>
              </a:spcBef>
              <a:spcAft>
                <a:spcPts val="600"/>
              </a:spcAft>
              <a:buClr>
                <a:srgbClr val="000000"/>
              </a:buClr>
              <a:buFont typeface="Wingdings" panose="05000000000000000000" pitchFamily="2" charset="2"/>
              <a:buChar char="Ø"/>
            </a:pPr>
            <a:r>
              <a:rPr lang="en-US" sz="1400" kern="0" dirty="0">
                <a:solidFill>
                  <a:srgbClr val="000000"/>
                </a:solidFill>
                <a:latin typeface="Arial"/>
                <a:sym typeface="Arial"/>
              </a:rPr>
              <a:t>Sen. John Thune (R-SD) takes over for Sen Mitch McConnell.</a:t>
            </a:r>
          </a:p>
          <a:p>
            <a:pPr>
              <a:spcBef>
                <a:spcPts val="600"/>
              </a:spcBef>
              <a:spcAft>
                <a:spcPts val="600"/>
              </a:spcAft>
              <a:buClr>
                <a:srgbClr val="000000"/>
              </a:buClr>
            </a:pPr>
            <a:r>
              <a:rPr lang="en-US" sz="1400" b="1" u="sng" kern="0" dirty="0">
                <a:solidFill>
                  <a:srgbClr val="000000"/>
                </a:solidFill>
                <a:latin typeface="Arial"/>
                <a:sym typeface="Arial"/>
              </a:rPr>
              <a:t>Filibuster, Floor Time, and Confirmations</a:t>
            </a:r>
          </a:p>
          <a:p>
            <a:pPr marL="285750" indent="-285750">
              <a:spcBef>
                <a:spcPts val="600"/>
              </a:spcBef>
              <a:spcAft>
                <a:spcPts val="600"/>
              </a:spcAft>
              <a:buClr>
                <a:srgbClr val="000000"/>
              </a:buClr>
              <a:buFont typeface="Wingdings" panose="05000000000000000000" pitchFamily="2" charset="2"/>
              <a:buChar char="Ø"/>
            </a:pPr>
            <a:r>
              <a:rPr lang="en-US" sz="1400" kern="0" dirty="0">
                <a:solidFill>
                  <a:srgbClr val="000000"/>
                </a:solidFill>
                <a:latin typeface="Arial"/>
                <a:sym typeface="Arial"/>
              </a:rPr>
              <a:t>60 Senate votes are needed to pass most legislation (except for budget reconciliation and now lower-level political appointees).</a:t>
            </a:r>
          </a:p>
          <a:p>
            <a:pPr marL="285750" indent="-285750">
              <a:spcBef>
                <a:spcPts val="600"/>
              </a:spcBef>
              <a:spcAft>
                <a:spcPts val="600"/>
              </a:spcAft>
              <a:buClr>
                <a:srgbClr val="000000"/>
              </a:buClr>
              <a:buFont typeface="Wingdings" panose="05000000000000000000" pitchFamily="2" charset="2"/>
              <a:buChar char="Ø"/>
            </a:pPr>
            <a:r>
              <a:rPr lang="en-US" sz="1400" kern="0" dirty="0">
                <a:solidFill>
                  <a:srgbClr val="000000"/>
                </a:solidFill>
                <a:latin typeface="Arial"/>
                <a:sym typeface="Arial"/>
              </a:rPr>
              <a:t>Senate floor time is valuable and minority opposition knows how to bleed the clock.</a:t>
            </a:r>
          </a:p>
          <a:p>
            <a:pPr marL="285750" indent="-285750">
              <a:spcBef>
                <a:spcPts val="600"/>
              </a:spcBef>
              <a:spcAft>
                <a:spcPts val="600"/>
              </a:spcAft>
              <a:buClr>
                <a:srgbClr val="000000"/>
              </a:buClr>
              <a:buFont typeface="Wingdings" panose="05000000000000000000" pitchFamily="2" charset="2"/>
              <a:buChar char="Ø"/>
            </a:pPr>
            <a:r>
              <a:rPr lang="en-US" sz="1400" kern="0" dirty="0">
                <a:solidFill>
                  <a:srgbClr val="000000"/>
                </a:solidFill>
                <a:latin typeface="Arial"/>
                <a:sym typeface="Arial"/>
              </a:rPr>
              <a:t>Confirmations key in first year.</a:t>
            </a:r>
          </a:p>
        </p:txBody>
      </p:sp>
      <p:sp>
        <p:nvSpPr>
          <p:cNvPr id="7" name="Rectangle 6">
            <a:extLst>
              <a:ext uri="{FF2B5EF4-FFF2-40B4-BE49-F238E27FC236}">
                <a16:creationId xmlns:a16="http://schemas.microsoft.com/office/drawing/2014/main" id="{F4C148DE-FC01-9CB6-8CBB-6B72C985A6F8}"/>
              </a:ext>
            </a:extLst>
          </p:cNvPr>
          <p:cNvSpPr/>
          <p:nvPr/>
        </p:nvSpPr>
        <p:spPr>
          <a:xfrm>
            <a:off x="5408669" y="1283515"/>
            <a:ext cx="6400800" cy="365760"/>
          </a:xfrm>
          <a:prstGeom prst="rect">
            <a:avLst/>
          </a:prstGeom>
          <a:solidFill>
            <a:srgbClr val="03426A"/>
          </a:solidFill>
          <a:ln w="12700">
            <a:solidFill>
              <a:srgbClr val="029ED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buClr>
                <a:srgbClr val="000000"/>
              </a:buClr>
            </a:pPr>
            <a:r>
              <a:rPr lang="en-US" sz="1400" b="1" kern="0" dirty="0">
                <a:solidFill>
                  <a:srgbClr val="FFFFFF"/>
                </a:solidFill>
                <a:latin typeface="Arial"/>
                <a:sym typeface="Arial"/>
              </a:rPr>
              <a:t>2024 Senate Election Map</a:t>
            </a:r>
          </a:p>
        </p:txBody>
      </p:sp>
      <p:grpSp>
        <p:nvGrpSpPr>
          <p:cNvPr id="8" name="Group 7">
            <a:extLst>
              <a:ext uri="{FF2B5EF4-FFF2-40B4-BE49-F238E27FC236}">
                <a16:creationId xmlns:a16="http://schemas.microsoft.com/office/drawing/2014/main" id="{B4648F32-973A-CB37-7CE1-AD863609857A}"/>
              </a:ext>
            </a:extLst>
          </p:cNvPr>
          <p:cNvGrpSpPr>
            <a:grpSpLocks noChangeAspect="1"/>
          </p:cNvGrpSpPr>
          <p:nvPr/>
        </p:nvGrpSpPr>
        <p:grpSpPr>
          <a:xfrm>
            <a:off x="5421031" y="1822210"/>
            <a:ext cx="6400800" cy="4030027"/>
            <a:chOff x="4756298" y="1261730"/>
            <a:chExt cx="7295377" cy="4593265"/>
          </a:xfrm>
        </p:grpSpPr>
        <p:pic>
          <p:nvPicPr>
            <p:cNvPr id="9" name="Picture 8">
              <a:extLst>
                <a:ext uri="{FF2B5EF4-FFF2-40B4-BE49-F238E27FC236}">
                  <a16:creationId xmlns:a16="http://schemas.microsoft.com/office/drawing/2014/main" id="{0209B9C1-3EA6-FFFA-1706-B3A921CAB2B5}"/>
                </a:ext>
              </a:extLst>
            </p:cNvPr>
            <p:cNvPicPr>
              <a:picLocks noChangeAspect="1"/>
            </p:cNvPicPr>
            <p:nvPr/>
          </p:nvPicPr>
          <p:blipFill>
            <a:blip r:embed="rId3"/>
            <a:stretch>
              <a:fillRect/>
            </a:stretch>
          </p:blipFill>
          <p:spPr>
            <a:xfrm>
              <a:off x="4869479" y="1261730"/>
              <a:ext cx="7182196" cy="4593265"/>
            </a:xfrm>
            <a:prstGeom prst="rect">
              <a:avLst/>
            </a:prstGeom>
          </p:spPr>
        </p:pic>
        <p:sp>
          <p:nvSpPr>
            <p:cNvPr id="10" name="Rectangle 9">
              <a:extLst>
                <a:ext uri="{FF2B5EF4-FFF2-40B4-BE49-F238E27FC236}">
                  <a16:creationId xmlns:a16="http://schemas.microsoft.com/office/drawing/2014/main" id="{5B1CFC49-255E-544F-084B-75550385F637}"/>
                </a:ext>
              </a:extLst>
            </p:cNvPr>
            <p:cNvSpPr/>
            <p:nvPr/>
          </p:nvSpPr>
          <p:spPr>
            <a:xfrm>
              <a:off x="4756298" y="1921952"/>
              <a:ext cx="1006549" cy="221056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buClr>
                  <a:srgbClr val="000000"/>
                </a:buClr>
              </a:pPr>
              <a:endParaRPr lang="en-US" sz="1400" kern="0" dirty="0">
                <a:solidFill>
                  <a:srgbClr val="FFFFFF"/>
                </a:solidFill>
                <a:latin typeface="Arial"/>
                <a:sym typeface="Arial"/>
              </a:endParaRPr>
            </a:p>
          </p:txBody>
        </p:sp>
        <p:sp>
          <p:nvSpPr>
            <p:cNvPr id="11" name="Rectangle 10">
              <a:extLst>
                <a:ext uri="{FF2B5EF4-FFF2-40B4-BE49-F238E27FC236}">
                  <a16:creationId xmlns:a16="http://schemas.microsoft.com/office/drawing/2014/main" id="{707089AB-0F18-A4C6-A392-CB00D20AB1D3}"/>
                </a:ext>
              </a:extLst>
            </p:cNvPr>
            <p:cNvSpPr/>
            <p:nvPr/>
          </p:nvSpPr>
          <p:spPr>
            <a:xfrm>
              <a:off x="4963666" y="2094730"/>
              <a:ext cx="1006549" cy="56341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buClr>
                  <a:srgbClr val="000000"/>
                </a:buClr>
              </a:pPr>
              <a:endParaRPr lang="en-US" sz="1400" kern="0" dirty="0">
                <a:solidFill>
                  <a:srgbClr val="FFFFFF"/>
                </a:solidFill>
                <a:latin typeface="Arial"/>
                <a:sym typeface="Arial"/>
              </a:endParaRPr>
            </a:p>
          </p:txBody>
        </p:sp>
      </p:grpSp>
    </p:spTree>
    <p:extLst>
      <p:ext uri="{BB962C8B-B14F-4D97-AF65-F5344CB8AC3E}">
        <p14:creationId xmlns:p14="http://schemas.microsoft.com/office/powerpoint/2010/main" val="4808113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509B2C-4991-0E8E-95FC-F01B31937B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2D30444-E32B-550D-25FA-789EE88C091F}"/>
              </a:ext>
            </a:extLst>
          </p:cNvPr>
          <p:cNvSpPr>
            <a:spLocks noGrp="1"/>
          </p:cNvSpPr>
          <p:nvPr>
            <p:ph type="title"/>
          </p:nvPr>
        </p:nvSpPr>
        <p:spPr/>
        <p:txBody>
          <a:bodyPr/>
          <a:lstStyle/>
          <a:p>
            <a:r>
              <a:rPr lang="en-US" dirty="0"/>
              <a:t>KEY IEC POLICY ISSUES </a:t>
            </a:r>
          </a:p>
        </p:txBody>
      </p:sp>
      <p:sp>
        <p:nvSpPr>
          <p:cNvPr id="3" name="Slide Number Placeholder 2">
            <a:extLst>
              <a:ext uri="{FF2B5EF4-FFF2-40B4-BE49-F238E27FC236}">
                <a16:creationId xmlns:a16="http://schemas.microsoft.com/office/drawing/2014/main" id="{24979F2B-E9A3-7F18-FBE9-96EE2F2B32E0}"/>
              </a:ext>
            </a:extLst>
          </p:cNvPr>
          <p:cNvSpPr>
            <a:spLocks noGrp="1"/>
          </p:cNvSpPr>
          <p:nvPr>
            <p:ph type="sldNum" sz="quarter" idx="11"/>
          </p:nvPr>
        </p:nvSpPr>
        <p:spPr/>
        <p:txBody>
          <a:bodyPr/>
          <a:lstStyle/>
          <a:p>
            <a:pPr>
              <a:buClr>
                <a:srgbClr val="000000"/>
              </a:buClr>
            </a:pPr>
            <a:fld id="{E0026180-5FF4-4449-9EF9-6228C591BDEC}" type="slidenum">
              <a:rPr lang="en-US" kern="0">
                <a:solidFill>
                  <a:srgbClr val="000000">
                    <a:tint val="82000"/>
                  </a:srgbClr>
                </a:solidFill>
                <a:latin typeface="Arial"/>
                <a:cs typeface="Arial"/>
                <a:sym typeface="Arial"/>
              </a:rPr>
              <a:pPr>
                <a:buClr>
                  <a:srgbClr val="000000"/>
                </a:buClr>
              </a:pPr>
              <a:t>5</a:t>
            </a:fld>
            <a:endParaRPr lang="en-US" kern="0" dirty="0">
              <a:solidFill>
                <a:srgbClr val="000000">
                  <a:tint val="82000"/>
                </a:srgbClr>
              </a:solidFill>
              <a:latin typeface="Arial"/>
              <a:cs typeface="Arial"/>
              <a:sym typeface="Arial"/>
            </a:endParaRPr>
          </a:p>
        </p:txBody>
      </p:sp>
      <p:sp>
        <p:nvSpPr>
          <p:cNvPr id="6" name="Rectangle 5">
            <a:extLst>
              <a:ext uri="{FF2B5EF4-FFF2-40B4-BE49-F238E27FC236}">
                <a16:creationId xmlns:a16="http://schemas.microsoft.com/office/drawing/2014/main" id="{D75C20CE-C25E-1F80-58A9-F97A654418E4}"/>
              </a:ext>
            </a:extLst>
          </p:cNvPr>
          <p:cNvSpPr/>
          <p:nvPr/>
        </p:nvSpPr>
        <p:spPr>
          <a:xfrm>
            <a:off x="393553" y="1745430"/>
            <a:ext cx="2706783" cy="1803528"/>
          </a:xfrm>
          <a:prstGeom prst="rect">
            <a:avLst/>
          </a:prstGeom>
          <a:solidFill>
            <a:schemeClr val="bg1">
              <a:lumMod val="95000"/>
            </a:schemeClr>
          </a:solidFill>
          <a:ln w="19050">
            <a:solidFill>
              <a:srgbClr val="10679B"/>
            </a:solidFill>
          </a:ln>
        </p:spPr>
        <p:style>
          <a:lnRef idx="2">
            <a:schemeClr val="accent1">
              <a:shade val="15000"/>
            </a:schemeClr>
          </a:lnRef>
          <a:fillRef idx="1">
            <a:schemeClr val="accent1"/>
          </a:fillRef>
          <a:effectRef idx="0">
            <a:schemeClr val="accent1"/>
          </a:effectRef>
          <a:fontRef idx="minor">
            <a:schemeClr val="lt1"/>
          </a:fontRef>
        </p:style>
        <p:txBody>
          <a:bodyPr tIns="274320" rtlCol="0" anchor="ctr"/>
          <a:lstStyle/>
          <a:p>
            <a:pPr algn="ctr">
              <a:buClr>
                <a:srgbClr val="000000"/>
              </a:buClr>
            </a:pPr>
            <a:r>
              <a:rPr lang="en-US" sz="1400" i="1" kern="0" dirty="0">
                <a:solidFill>
                  <a:srgbClr val="03426A"/>
                </a:solidFill>
                <a:latin typeface="Arial"/>
                <a:sym typeface="Arial"/>
              </a:rPr>
              <a:t>Energy, utility, manufacturing, and data center construction opportunities.</a:t>
            </a:r>
          </a:p>
        </p:txBody>
      </p:sp>
      <p:sp>
        <p:nvSpPr>
          <p:cNvPr id="7" name="Rectangle 6">
            <a:extLst>
              <a:ext uri="{FF2B5EF4-FFF2-40B4-BE49-F238E27FC236}">
                <a16:creationId xmlns:a16="http://schemas.microsoft.com/office/drawing/2014/main" id="{3074E828-AD4F-F26C-2EF3-D522AD3EC4F7}"/>
              </a:ext>
            </a:extLst>
          </p:cNvPr>
          <p:cNvSpPr/>
          <p:nvPr/>
        </p:nvSpPr>
        <p:spPr>
          <a:xfrm>
            <a:off x="689773" y="1270117"/>
            <a:ext cx="2114343" cy="739752"/>
          </a:xfrm>
          <a:prstGeom prst="rect">
            <a:avLst/>
          </a:prstGeom>
          <a:solidFill>
            <a:srgbClr val="C00000"/>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a:buClr>
                <a:srgbClr val="000000"/>
              </a:buClr>
            </a:pPr>
            <a:r>
              <a:rPr lang="en-US" sz="1400" b="1" kern="0" dirty="0">
                <a:solidFill>
                  <a:srgbClr val="FFFFFF"/>
                </a:solidFill>
                <a:latin typeface="Arial"/>
                <a:sym typeface="Arial"/>
              </a:rPr>
              <a:t>American Energy, Manufacturing, and AI Dominance</a:t>
            </a:r>
          </a:p>
        </p:txBody>
      </p:sp>
      <p:sp>
        <p:nvSpPr>
          <p:cNvPr id="42" name="Rectangle 41">
            <a:extLst>
              <a:ext uri="{FF2B5EF4-FFF2-40B4-BE49-F238E27FC236}">
                <a16:creationId xmlns:a16="http://schemas.microsoft.com/office/drawing/2014/main" id="{659795BB-4AC8-30DB-DBE1-58F6DCC089DB}"/>
              </a:ext>
            </a:extLst>
          </p:cNvPr>
          <p:cNvSpPr/>
          <p:nvPr/>
        </p:nvSpPr>
        <p:spPr>
          <a:xfrm>
            <a:off x="3297108" y="1745430"/>
            <a:ext cx="2706783" cy="1803528"/>
          </a:xfrm>
          <a:prstGeom prst="rect">
            <a:avLst/>
          </a:prstGeom>
          <a:solidFill>
            <a:schemeClr val="bg1">
              <a:lumMod val="95000"/>
            </a:schemeClr>
          </a:solidFill>
          <a:ln w="19050">
            <a:solidFill>
              <a:srgbClr val="10679B"/>
            </a:solidFill>
          </a:ln>
        </p:spPr>
        <p:style>
          <a:lnRef idx="2">
            <a:schemeClr val="accent1">
              <a:shade val="15000"/>
            </a:schemeClr>
          </a:lnRef>
          <a:fillRef idx="1">
            <a:schemeClr val="accent1"/>
          </a:fillRef>
          <a:effectRef idx="0">
            <a:schemeClr val="accent1"/>
          </a:effectRef>
          <a:fontRef idx="minor">
            <a:schemeClr val="lt1"/>
          </a:fontRef>
        </p:style>
        <p:txBody>
          <a:bodyPr tIns="274320" rtlCol="0" anchor="ctr"/>
          <a:lstStyle/>
          <a:p>
            <a:pPr algn="ctr">
              <a:buClr>
                <a:srgbClr val="000000"/>
              </a:buClr>
            </a:pPr>
            <a:r>
              <a:rPr lang="en-US" sz="1400" i="1" kern="0" dirty="0">
                <a:solidFill>
                  <a:srgbClr val="03426A"/>
                </a:solidFill>
                <a:latin typeface="Arial"/>
                <a:sym typeface="Arial"/>
              </a:rPr>
              <a:t>Is the window closing on bipartisan permitting reform? </a:t>
            </a:r>
          </a:p>
        </p:txBody>
      </p:sp>
      <p:sp>
        <p:nvSpPr>
          <p:cNvPr id="43" name="Rectangle 42">
            <a:extLst>
              <a:ext uri="{FF2B5EF4-FFF2-40B4-BE49-F238E27FC236}">
                <a16:creationId xmlns:a16="http://schemas.microsoft.com/office/drawing/2014/main" id="{ED0DBC36-2ABA-FF8B-81EA-C403083C4A8A}"/>
              </a:ext>
            </a:extLst>
          </p:cNvPr>
          <p:cNvSpPr/>
          <p:nvPr/>
        </p:nvSpPr>
        <p:spPr>
          <a:xfrm>
            <a:off x="3593328" y="1270117"/>
            <a:ext cx="2114343" cy="739752"/>
          </a:xfrm>
          <a:prstGeom prst="rect">
            <a:avLst/>
          </a:prstGeom>
          <a:solidFill>
            <a:srgbClr val="C00000"/>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a:buClr>
                <a:srgbClr val="000000"/>
              </a:buClr>
            </a:pPr>
            <a:r>
              <a:rPr lang="en-US" sz="1400" b="1" kern="0" dirty="0">
                <a:solidFill>
                  <a:srgbClr val="FFFFFF"/>
                </a:solidFill>
                <a:latin typeface="Arial"/>
                <a:sym typeface="Arial"/>
              </a:rPr>
              <a:t>Permitting Reform</a:t>
            </a:r>
          </a:p>
        </p:txBody>
      </p:sp>
      <p:sp>
        <p:nvSpPr>
          <p:cNvPr id="45" name="Rectangle 44">
            <a:extLst>
              <a:ext uri="{FF2B5EF4-FFF2-40B4-BE49-F238E27FC236}">
                <a16:creationId xmlns:a16="http://schemas.microsoft.com/office/drawing/2014/main" id="{9C31A73D-0082-ADE9-8066-3CDF6057ADA7}"/>
              </a:ext>
            </a:extLst>
          </p:cNvPr>
          <p:cNvSpPr/>
          <p:nvPr/>
        </p:nvSpPr>
        <p:spPr>
          <a:xfrm>
            <a:off x="6200663" y="1745430"/>
            <a:ext cx="2706783" cy="1803528"/>
          </a:xfrm>
          <a:prstGeom prst="rect">
            <a:avLst/>
          </a:prstGeom>
          <a:solidFill>
            <a:schemeClr val="bg1">
              <a:lumMod val="95000"/>
            </a:schemeClr>
          </a:solidFill>
          <a:ln w="19050">
            <a:solidFill>
              <a:srgbClr val="10679B"/>
            </a:solidFill>
          </a:ln>
        </p:spPr>
        <p:style>
          <a:lnRef idx="2">
            <a:schemeClr val="accent1">
              <a:shade val="15000"/>
            </a:schemeClr>
          </a:lnRef>
          <a:fillRef idx="1">
            <a:schemeClr val="accent1"/>
          </a:fillRef>
          <a:effectRef idx="0">
            <a:schemeClr val="accent1"/>
          </a:effectRef>
          <a:fontRef idx="minor">
            <a:schemeClr val="lt1"/>
          </a:fontRef>
        </p:style>
        <p:txBody>
          <a:bodyPr tIns="274320" rtlCol="0" anchor="ctr"/>
          <a:lstStyle/>
          <a:p>
            <a:pPr algn="ctr">
              <a:buClr>
                <a:srgbClr val="000000"/>
              </a:buClr>
            </a:pPr>
            <a:r>
              <a:rPr lang="en-US" sz="1400" i="1" kern="0" dirty="0">
                <a:solidFill>
                  <a:srgbClr val="03426A"/>
                </a:solidFill>
                <a:latin typeface="Arial"/>
                <a:sym typeface="Arial"/>
              </a:rPr>
              <a:t>OBBBA sunset many Inflation Reduction Act clean energy construction tax credits, EV charging station construction stalls.</a:t>
            </a:r>
          </a:p>
        </p:txBody>
      </p:sp>
      <p:sp>
        <p:nvSpPr>
          <p:cNvPr id="46" name="Rectangle 45">
            <a:extLst>
              <a:ext uri="{FF2B5EF4-FFF2-40B4-BE49-F238E27FC236}">
                <a16:creationId xmlns:a16="http://schemas.microsoft.com/office/drawing/2014/main" id="{C1FCEF64-B544-01F1-80C4-2D21A22DB571}"/>
              </a:ext>
            </a:extLst>
          </p:cNvPr>
          <p:cNvSpPr/>
          <p:nvPr/>
        </p:nvSpPr>
        <p:spPr>
          <a:xfrm>
            <a:off x="6496883" y="1270117"/>
            <a:ext cx="2114343" cy="739752"/>
          </a:xfrm>
          <a:prstGeom prst="rect">
            <a:avLst/>
          </a:prstGeom>
          <a:solidFill>
            <a:srgbClr val="C00000"/>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a:buClr>
                <a:srgbClr val="000000"/>
              </a:buClr>
            </a:pPr>
            <a:r>
              <a:rPr lang="en-US" sz="1400" b="1" kern="0" dirty="0">
                <a:solidFill>
                  <a:srgbClr val="FFFFFF"/>
                </a:solidFill>
                <a:latin typeface="Arial"/>
                <a:sym typeface="Arial"/>
              </a:rPr>
              <a:t>Renewable Energy and EV Charges</a:t>
            </a:r>
          </a:p>
        </p:txBody>
      </p:sp>
      <p:sp>
        <p:nvSpPr>
          <p:cNvPr id="48" name="Rectangle 47">
            <a:extLst>
              <a:ext uri="{FF2B5EF4-FFF2-40B4-BE49-F238E27FC236}">
                <a16:creationId xmlns:a16="http://schemas.microsoft.com/office/drawing/2014/main" id="{C8503044-DC1A-C1B0-814B-2E475031A135}"/>
              </a:ext>
            </a:extLst>
          </p:cNvPr>
          <p:cNvSpPr/>
          <p:nvPr/>
        </p:nvSpPr>
        <p:spPr>
          <a:xfrm>
            <a:off x="9104218" y="1745430"/>
            <a:ext cx="2706783" cy="1803528"/>
          </a:xfrm>
          <a:prstGeom prst="rect">
            <a:avLst/>
          </a:prstGeom>
          <a:solidFill>
            <a:schemeClr val="bg1">
              <a:lumMod val="95000"/>
            </a:schemeClr>
          </a:solidFill>
          <a:ln w="19050">
            <a:solidFill>
              <a:srgbClr val="10679B"/>
            </a:solidFill>
          </a:ln>
        </p:spPr>
        <p:style>
          <a:lnRef idx="2">
            <a:schemeClr val="accent1">
              <a:shade val="15000"/>
            </a:schemeClr>
          </a:lnRef>
          <a:fillRef idx="1">
            <a:schemeClr val="accent1"/>
          </a:fillRef>
          <a:effectRef idx="0">
            <a:schemeClr val="accent1"/>
          </a:effectRef>
          <a:fontRef idx="minor">
            <a:schemeClr val="lt1"/>
          </a:fontRef>
        </p:style>
        <p:txBody>
          <a:bodyPr tIns="274320" rtlCol="0" anchor="ctr"/>
          <a:lstStyle/>
          <a:p>
            <a:pPr algn="ctr">
              <a:buClr>
                <a:srgbClr val="000000"/>
              </a:buClr>
            </a:pPr>
            <a:r>
              <a:rPr lang="en-US" sz="1400" i="1" kern="0" dirty="0">
                <a:solidFill>
                  <a:srgbClr val="03426A"/>
                </a:solidFill>
                <a:latin typeface="Arial"/>
                <a:sym typeface="Arial"/>
              </a:rPr>
              <a:t>Trump shoots for 1 million apprentices. Expansion of Workforce Pell and 529 educational spending accounts in OBBBA. Flat Congressional spend in FY26 appropriations with 350k labor shortage.</a:t>
            </a:r>
          </a:p>
        </p:txBody>
      </p:sp>
      <p:sp>
        <p:nvSpPr>
          <p:cNvPr id="49" name="Rectangle 48">
            <a:extLst>
              <a:ext uri="{FF2B5EF4-FFF2-40B4-BE49-F238E27FC236}">
                <a16:creationId xmlns:a16="http://schemas.microsoft.com/office/drawing/2014/main" id="{90D4F011-E4BB-9AAE-65EB-AFBC17E7C0B0}"/>
              </a:ext>
            </a:extLst>
          </p:cNvPr>
          <p:cNvSpPr/>
          <p:nvPr/>
        </p:nvSpPr>
        <p:spPr>
          <a:xfrm>
            <a:off x="9400438" y="1270117"/>
            <a:ext cx="2114343" cy="739752"/>
          </a:xfrm>
          <a:prstGeom prst="rect">
            <a:avLst/>
          </a:prstGeom>
          <a:solidFill>
            <a:srgbClr val="C00000"/>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a:buClr>
                <a:srgbClr val="000000"/>
              </a:buClr>
            </a:pPr>
            <a:r>
              <a:rPr lang="en-US" sz="1400" b="1" kern="0" dirty="0">
                <a:solidFill>
                  <a:srgbClr val="FFFFFF"/>
                </a:solidFill>
                <a:latin typeface="Arial"/>
                <a:sym typeface="Arial"/>
              </a:rPr>
              <a:t>Apprenticeship and Workforce Development</a:t>
            </a:r>
          </a:p>
        </p:txBody>
      </p:sp>
      <p:sp>
        <p:nvSpPr>
          <p:cNvPr id="62" name="Rectangle 61">
            <a:extLst>
              <a:ext uri="{FF2B5EF4-FFF2-40B4-BE49-F238E27FC236}">
                <a16:creationId xmlns:a16="http://schemas.microsoft.com/office/drawing/2014/main" id="{F288CDE0-83A6-C202-FFA7-CE5BA8AA32C6}"/>
              </a:ext>
            </a:extLst>
          </p:cNvPr>
          <p:cNvSpPr/>
          <p:nvPr/>
        </p:nvSpPr>
        <p:spPr>
          <a:xfrm>
            <a:off x="393553" y="4180873"/>
            <a:ext cx="2706783" cy="1803528"/>
          </a:xfrm>
          <a:prstGeom prst="rect">
            <a:avLst/>
          </a:prstGeom>
          <a:solidFill>
            <a:schemeClr val="bg1">
              <a:lumMod val="95000"/>
            </a:schemeClr>
          </a:solidFill>
          <a:ln w="19050">
            <a:solidFill>
              <a:srgbClr val="10679B"/>
            </a:solidFill>
          </a:ln>
        </p:spPr>
        <p:style>
          <a:lnRef idx="2">
            <a:schemeClr val="accent1">
              <a:shade val="15000"/>
            </a:schemeClr>
          </a:lnRef>
          <a:fillRef idx="1">
            <a:schemeClr val="accent1"/>
          </a:fillRef>
          <a:effectRef idx="0">
            <a:schemeClr val="accent1"/>
          </a:effectRef>
          <a:fontRef idx="minor">
            <a:schemeClr val="lt1"/>
          </a:fontRef>
        </p:style>
        <p:txBody>
          <a:bodyPr tIns="274320" rtlCol="0" anchor="ctr"/>
          <a:lstStyle/>
          <a:p>
            <a:pPr algn="ctr">
              <a:buClr>
                <a:srgbClr val="000000"/>
              </a:buClr>
            </a:pPr>
            <a:r>
              <a:rPr lang="en-US" sz="1400" i="1" kern="0" dirty="0">
                <a:solidFill>
                  <a:srgbClr val="03426A"/>
                </a:solidFill>
                <a:latin typeface="Arial"/>
                <a:sym typeface="Arial"/>
              </a:rPr>
              <a:t>America first and employer-friendly deregulatory agenda.</a:t>
            </a:r>
          </a:p>
        </p:txBody>
      </p:sp>
      <p:sp>
        <p:nvSpPr>
          <p:cNvPr id="63" name="Rectangle 62">
            <a:extLst>
              <a:ext uri="{FF2B5EF4-FFF2-40B4-BE49-F238E27FC236}">
                <a16:creationId xmlns:a16="http://schemas.microsoft.com/office/drawing/2014/main" id="{5B5885BB-CC53-EDFF-818B-789A7441F691}"/>
              </a:ext>
            </a:extLst>
          </p:cNvPr>
          <p:cNvSpPr/>
          <p:nvPr/>
        </p:nvSpPr>
        <p:spPr>
          <a:xfrm>
            <a:off x="689773" y="3705560"/>
            <a:ext cx="2114343" cy="739752"/>
          </a:xfrm>
          <a:prstGeom prst="rect">
            <a:avLst/>
          </a:prstGeom>
          <a:solidFill>
            <a:srgbClr val="C00000"/>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a:buClr>
                <a:srgbClr val="000000"/>
              </a:buClr>
            </a:pPr>
            <a:r>
              <a:rPr lang="en-US" sz="1400" b="1" kern="0" dirty="0">
                <a:solidFill>
                  <a:srgbClr val="FFFFFF"/>
                </a:solidFill>
                <a:latin typeface="Arial"/>
                <a:sym typeface="Arial"/>
              </a:rPr>
              <a:t>Regulatory Reform</a:t>
            </a:r>
          </a:p>
        </p:txBody>
      </p:sp>
      <p:sp>
        <p:nvSpPr>
          <p:cNvPr id="64" name="Rectangle 63">
            <a:extLst>
              <a:ext uri="{FF2B5EF4-FFF2-40B4-BE49-F238E27FC236}">
                <a16:creationId xmlns:a16="http://schemas.microsoft.com/office/drawing/2014/main" id="{C167EAC2-F4FD-F313-079D-420317ACE849}"/>
              </a:ext>
            </a:extLst>
          </p:cNvPr>
          <p:cNvSpPr/>
          <p:nvPr/>
        </p:nvSpPr>
        <p:spPr>
          <a:xfrm>
            <a:off x="3297108" y="4180873"/>
            <a:ext cx="2706783" cy="1803528"/>
          </a:xfrm>
          <a:prstGeom prst="rect">
            <a:avLst/>
          </a:prstGeom>
          <a:solidFill>
            <a:schemeClr val="bg1">
              <a:lumMod val="95000"/>
            </a:schemeClr>
          </a:solidFill>
          <a:ln w="19050">
            <a:solidFill>
              <a:srgbClr val="10679B"/>
            </a:solidFill>
          </a:ln>
        </p:spPr>
        <p:style>
          <a:lnRef idx="2">
            <a:schemeClr val="accent1">
              <a:shade val="15000"/>
            </a:schemeClr>
          </a:lnRef>
          <a:fillRef idx="1">
            <a:schemeClr val="accent1"/>
          </a:fillRef>
          <a:effectRef idx="0">
            <a:schemeClr val="accent1"/>
          </a:effectRef>
          <a:fontRef idx="minor">
            <a:schemeClr val="lt1"/>
          </a:fontRef>
        </p:style>
        <p:txBody>
          <a:bodyPr tIns="274320" rtlCol="0" anchor="ctr"/>
          <a:lstStyle/>
          <a:p>
            <a:pPr algn="ctr">
              <a:buClr>
                <a:srgbClr val="000000"/>
              </a:buClr>
            </a:pPr>
            <a:r>
              <a:rPr lang="en-US" sz="1400" i="1" kern="0" dirty="0">
                <a:solidFill>
                  <a:srgbClr val="03426A"/>
                </a:solidFill>
                <a:latin typeface="Arial"/>
                <a:sym typeface="Arial"/>
              </a:rPr>
              <a:t>Expect more uncertainty on tariffs.</a:t>
            </a:r>
          </a:p>
        </p:txBody>
      </p:sp>
      <p:sp>
        <p:nvSpPr>
          <p:cNvPr id="65" name="Rectangle 64">
            <a:extLst>
              <a:ext uri="{FF2B5EF4-FFF2-40B4-BE49-F238E27FC236}">
                <a16:creationId xmlns:a16="http://schemas.microsoft.com/office/drawing/2014/main" id="{FD03A93E-3D61-08B1-74A8-6BAB67E5FCD6}"/>
              </a:ext>
            </a:extLst>
          </p:cNvPr>
          <p:cNvSpPr/>
          <p:nvPr/>
        </p:nvSpPr>
        <p:spPr>
          <a:xfrm>
            <a:off x="3593328" y="3705560"/>
            <a:ext cx="2114343" cy="739752"/>
          </a:xfrm>
          <a:prstGeom prst="rect">
            <a:avLst/>
          </a:prstGeom>
          <a:solidFill>
            <a:srgbClr val="C00000"/>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a:buClr>
                <a:srgbClr val="000000"/>
              </a:buClr>
            </a:pPr>
            <a:r>
              <a:rPr lang="en-US" sz="1400" b="1" kern="0" dirty="0">
                <a:solidFill>
                  <a:srgbClr val="FFFFFF"/>
                </a:solidFill>
                <a:latin typeface="Arial"/>
                <a:sym typeface="Arial"/>
              </a:rPr>
              <a:t>Tariffs and Supply Chain</a:t>
            </a:r>
          </a:p>
        </p:txBody>
      </p:sp>
      <p:sp>
        <p:nvSpPr>
          <p:cNvPr id="66" name="Rectangle 65">
            <a:extLst>
              <a:ext uri="{FF2B5EF4-FFF2-40B4-BE49-F238E27FC236}">
                <a16:creationId xmlns:a16="http://schemas.microsoft.com/office/drawing/2014/main" id="{921F2779-0DD4-D803-58BA-29E8BB841489}"/>
              </a:ext>
            </a:extLst>
          </p:cNvPr>
          <p:cNvSpPr/>
          <p:nvPr/>
        </p:nvSpPr>
        <p:spPr>
          <a:xfrm>
            <a:off x="6200663" y="4180873"/>
            <a:ext cx="2706783" cy="1803528"/>
          </a:xfrm>
          <a:prstGeom prst="rect">
            <a:avLst/>
          </a:prstGeom>
          <a:solidFill>
            <a:schemeClr val="bg1">
              <a:lumMod val="95000"/>
            </a:schemeClr>
          </a:solidFill>
          <a:ln w="19050">
            <a:solidFill>
              <a:srgbClr val="10679B"/>
            </a:solidFill>
          </a:ln>
        </p:spPr>
        <p:style>
          <a:lnRef idx="2">
            <a:schemeClr val="accent1">
              <a:shade val="15000"/>
            </a:schemeClr>
          </a:lnRef>
          <a:fillRef idx="1">
            <a:schemeClr val="accent1"/>
          </a:fillRef>
          <a:effectRef idx="0">
            <a:schemeClr val="accent1"/>
          </a:effectRef>
          <a:fontRef idx="minor">
            <a:schemeClr val="lt1"/>
          </a:fontRef>
        </p:style>
        <p:txBody>
          <a:bodyPr tIns="274320" rtlCol="0" anchor="ctr"/>
          <a:lstStyle/>
          <a:p>
            <a:pPr algn="ctr">
              <a:buClr>
                <a:srgbClr val="000000"/>
              </a:buClr>
            </a:pPr>
            <a:r>
              <a:rPr lang="en-US" sz="1400" i="1" kern="0" dirty="0">
                <a:solidFill>
                  <a:srgbClr val="03426A"/>
                </a:solidFill>
                <a:latin typeface="Arial"/>
                <a:sym typeface="Arial"/>
              </a:rPr>
              <a:t>Merit-based system needed.</a:t>
            </a:r>
          </a:p>
        </p:txBody>
      </p:sp>
      <p:sp>
        <p:nvSpPr>
          <p:cNvPr id="67" name="Rectangle 66">
            <a:extLst>
              <a:ext uri="{FF2B5EF4-FFF2-40B4-BE49-F238E27FC236}">
                <a16:creationId xmlns:a16="http://schemas.microsoft.com/office/drawing/2014/main" id="{142CBEF3-AF52-8B15-990A-9C5B0796333F}"/>
              </a:ext>
            </a:extLst>
          </p:cNvPr>
          <p:cNvSpPr/>
          <p:nvPr/>
        </p:nvSpPr>
        <p:spPr>
          <a:xfrm>
            <a:off x="6496883" y="3705560"/>
            <a:ext cx="2114343" cy="739752"/>
          </a:xfrm>
          <a:prstGeom prst="rect">
            <a:avLst/>
          </a:prstGeom>
          <a:solidFill>
            <a:srgbClr val="C00000"/>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a:buClr>
                <a:srgbClr val="000000"/>
              </a:buClr>
            </a:pPr>
            <a:r>
              <a:rPr lang="en-US" sz="1400" b="1" kern="0" dirty="0">
                <a:solidFill>
                  <a:srgbClr val="FFFFFF"/>
                </a:solidFill>
                <a:latin typeface="Arial"/>
                <a:sym typeface="Arial"/>
              </a:rPr>
              <a:t>Immigration</a:t>
            </a:r>
          </a:p>
        </p:txBody>
      </p:sp>
      <p:sp>
        <p:nvSpPr>
          <p:cNvPr id="68" name="Rectangle 67">
            <a:extLst>
              <a:ext uri="{FF2B5EF4-FFF2-40B4-BE49-F238E27FC236}">
                <a16:creationId xmlns:a16="http://schemas.microsoft.com/office/drawing/2014/main" id="{0B6AFF24-B911-9081-50A7-F6E460D65874}"/>
              </a:ext>
            </a:extLst>
          </p:cNvPr>
          <p:cNvSpPr/>
          <p:nvPr/>
        </p:nvSpPr>
        <p:spPr>
          <a:xfrm>
            <a:off x="9104218" y="4180873"/>
            <a:ext cx="2706783" cy="1803528"/>
          </a:xfrm>
          <a:prstGeom prst="rect">
            <a:avLst/>
          </a:prstGeom>
          <a:solidFill>
            <a:schemeClr val="bg1">
              <a:lumMod val="95000"/>
            </a:schemeClr>
          </a:solidFill>
          <a:ln w="19050">
            <a:solidFill>
              <a:srgbClr val="10679B"/>
            </a:solidFill>
          </a:ln>
        </p:spPr>
        <p:style>
          <a:lnRef idx="2">
            <a:schemeClr val="accent1">
              <a:shade val="15000"/>
            </a:schemeClr>
          </a:lnRef>
          <a:fillRef idx="1">
            <a:schemeClr val="accent1"/>
          </a:fillRef>
          <a:effectRef idx="0">
            <a:schemeClr val="accent1"/>
          </a:effectRef>
          <a:fontRef idx="minor">
            <a:schemeClr val="lt1"/>
          </a:fontRef>
        </p:style>
        <p:txBody>
          <a:bodyPr tIns="274320" rtlCol="0" anchor="ctr"/>
          <a:lstStyle/>
          <a:p>
            <a:pPr algn="ctr">
              <a:buClr>
                <a:srgbClr val="000000"/>
              </a:buClr>
            </a:pPr>
            <a:r>
              <a:rPr lang="en-US" sz="1600" b="1" i="1" kern="0" dirty="0">
                <a:solidFill>
                  <a:srgbClr val="03426A"/>
                </a:solidFill>
                <a:latin typeface="Arial"/>
                <a:sym typeface="Arial"/>
              </a:rPr>
              <a:t>The good, the bad, and the ugly.</a:t>
            </a:r>
          </a:p>
        </p:txBody>
      </p:sp>
      <p:sp>
        <p:nvSpPr>
          <p:cNvPr id="69" name="Rectangle 68">
            <a:extLst>
              <a:ext uri="{FF2B5EF4-FFF2-40B4-BE49-F238E27FC236}">
                <a16:creationId xmlns:a16="http://schemas.microsoft.com/office/drawing/2014/main" id="{5F6BA153-8AEC-C277-7BB1-7506B965CB98}"/>
              </a:ext>
            </a:extLst>
          </p:cNvPr>
          <p:cNvSpPr/>
          <p:nvPr/>
        </p:nvSpPr>
        <p:spPr>
          <a:xfrm>
            <a:off x="9400438" y="3705560"/>
            <a:ext cx="2114343" cy="739752"/>
          </a:xfrm>
          <a:prstGeom prst="rect">
            <a:avLst/>
          </a:prstGeom>
          <a:solidFill>
            <a:srgbClr val="C00000"/>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a:buClr>
                <a:srgbClr val="000000"/>
              </a:buClr>
            </a:pPr>
            <a:r>
              <a:rPr lang="en-US" sz="1400" b="1" kern="0" dirty="0">
                <a:solidFill>
                  <a:srgbClr val="FFFFFF"/>
                </a:solidFill>
                <a:latin typeface="Arial"/>
                <a:sym typeface="Arial"/>
              </a:rPr>
              <a:t>Labor Policy</a:t>
            </a:r>
          </a:p>
        </p:txBody>
      </p:sp>
    </p:spTree>
    <p:extLst>
      <p:ext uri="{BB962C8B-B14F-4D97-AF65-F5344CB8AC3E}">
        <p14:creationId xmlns:p14="http://schemas.microsoft.com/office/powerpoint/2010/main" val="13836821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33B673-7BF7-D12F-9758-976965220FD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878D524-8E86-8360-E354-47D3D2E158E2}"/>
              </a:ext>
            </a:extLst>
          </p:cNvPr>
          <p:cNvSpPr>
            <a:spLocks noGrp="1"/>
          </p:cNvSpPr>
          <p:nvPr>
            <p:ph type="title"/>
          </p:nvPr>
        </p:nvSpPr>
        <p:spPr/>
        <p:txBody>
          <a:bodyPr/>
          <a:lstStyle/>
          <a:p>
            <a:r>
              <a:rPr lang="en-US" dirty="0"/>
              <a:t>LABOR POLICY: GOOD, BAD, AND UGLY</a:t>
            </a:r>
          </a:p>
        </p:txBody>
      </p:sp>
      <p:sp>
        <p:nvSpPr>
          <p:cNvPr id="3" name="Slide Number Placeholder 2">
            <a:extLst>
              <a:ext uri="{FF2B5EF4-FFF2-40B4-BE49-F238E27FC236}">
                <a16:creationId xmlns:a16="http://schemas.microsoft.com/office/drawing/2014/main" id="{B72A170B-9DBB-706B-B78E-4DCA8FF439CD}"/>
              </a:ext>
            </a:extLst>
          </p:cNvPr>
          <p:cNvSpPr>
            <a:spLocks noGrp="1"/>
          </p:cNvSpPr>
          <p:nvPr>
            <p:ph type="sldNum" sz="quarter" idx="11"/>
          </p:nvPr>
        </p:nvSpPr>
        <p:spPr/>
        <p:txBody>
          <a:bodyPr/>
          <a:lstStyle/>
          <a:p>
            <a:pPr>
              <a:buClr>
                <a:srgbClr val="000000"/>
              </a:buClr>
            </a:pPr>
            <a:fld id="{E0026180-5FF4-4449-9EF9-6228C591BDEC}" type="slidenum">
              <a:rPr lang="en-US" kern="0">
                <a:solidFill>
                  <a:srgbClr val="000000">
                    <a:tint val="82000"/>
                  </a:srgbClr>
                </a:solidFill>
                <a:latin typeface="Arial"/>
                <a:cs typeface="Arial"/>
                <a:sym typeface="Arial"/>
              </a:rPr>
              <a:pPr>
                <a:buClr>
                  <a:srgbClr val="000000"/>
                </a:buClr>
              </a:pPr>
              <a:t>6</a:t>
            </a:fld>
            <a:endParaRPr lang="en-US" kern="0" dirty="0">
              <a:solidFill>
                <a:srgbClr val="000000">
                  <a:tint val="82000"/>
                </a:srgbClr>
              </a:solidFill>
              <a:latin typeface="Arial"/>
              <a:cs typeface="Arial"/>
              <a:sym typeface="Arial"/>
            </a:endParaRPr>
          </a:p>
        </p:txBody>
      </p:sp>
      <p:sp>
        <p:nvSpPr>
          <p:cNvPr id="5" name="Rectangle 4">
            <a:extLst>
              <a:ext uri="{FF2B5EF4-FFF2-40B4-BE49-F238E27FC236}">
                <a16:creationId xmlns:a16="http://schemas.microsoft.com/office/drawing/2014/main" id="{73D57511-BD48-B3A9-94CD-7B07C284393F}"/>
              </a:ext>
            </a:extLst>
          </p:cNvPr>
          <p:cNvSpPr/>
          <p:nvPr/>
        </p:nvSpPr>
        <p:spPr>
          <a:xfrm>
            <a:off x="394565" y="1705856"/>
            <a:ext cx="11430000" cy="435082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285750" indent="-285750">
              <a:spcBef>
                <a:spcPts val="800"/>
              </a:spcBef>
              <a:spcAft>
                <a:spcPts val="800"/>
              </a:spcAft>
              <a:buClr>
                <a:srgbClr val="000000"/>
              </a:buClr>
              <a:buFont typeface="Wingdings" panose="05000000000000000000" pitchFamily="2" charset="2"/>
              <a:buChar char="Ø"/>
            </a:pPr>
            <a:r>
              <a:rPr lang="en-US" sz="1600" b="1" kern="0" dirty="0">
                <a:solidFill>
                  <a:srgbClr val="03426A"/>
                </a:solidFill>
                <a:latin typeface="Arial"/>
                <a:sym typeface="Arial"/>
              </a:rPr>
              <a:t>National Labor Relations Board</a:t>
            </a:r>
            <a:r>
              <a:rPr lang="en-US" sz="1600" kern="0" dirty="0">
                <a:solidFill>
                  <a:srgbClr val="000000"/>
                </a:solidFill>
                <a:latin typeface="Arial"/>
                <a:sym typeface="Arial"/>
              </a:rPr>
              <a:t>: Quorum means functional NLRB. One more GOP nominee needed to reverse radical Biden-NLRB policies.</a:t>
            </a:r>
          </a:p>
          <a:p>
            <a:pPr marL="285750" indent="-285750">
              <a:spcBef>
                <a:spcPts val="800"/>
              </a:spcBef>
              <a:spcAft>
                <a:spcPts val="800"/>
              </a:spcAft>
              <a:buClr>
                <a:srgbClr val="000000"/>
              </a:buClr>
              <a:buFont typeface="Wingdings" panose="05000000000000000000" pitchFamily="2" charset="2"/>
              <a:buChar char="Ø"/>
            </a:pPr>
            <a:r>
              <a:rPr lang="en-US" sz="1600" b="1" kern="0" dirty="0">
                <a:solidFill>
                  <a:srgbClr val="03426A"/>
                </a:solidFill>
                <a:latin typeface="Arial"/>
                <a:sym typeface="Arial"/>
              </a:rPr>
              <a:t>Department of Labor: </a:t>
            </a:r>
          </a:p>
          <a:p>
            <a:pPr marL="640080" indent="-285750">
              <a:spcBef>
                <a:spcPts val="800"/>
              </a:spcBef>
              <a:spcAft>
                <a:spcPts val="800"/>
              </a:spcAft>
              <a:buClr>
                <a:srgbClr val="000000"/>
              </a:buClr>
              <a:buFont typeface="Wingdings" panose="05000000000000000000" pitchFamily="2" charset="2"/>
              <a:buChar char="§"/>
            </a:pPr>
            <a:r>
              <a:rPr lang="en-US" sz="1600" kern="0" dirty="0">
                <a:solidFill>
                  <a:srgbClr val="000000"/>
                </a:solidFill>
                <a:latin typeface="Arial"/>
                <a:sym typeface="Arial"/>
              </a:rPr>
              <a:t>Teamsters Choice: Secretary Lori Chavez-DeRemer.</a:t>
            </a:r>
          </a:p>
          <a:p>
            <a:pPr marL="640080" indent="-285750">
              <a:spcBef>
                <a:spcPts val="800"/>
              </a:spcBef>
              <a:spcAft>
                <a:spcPts val="800"/>
              </a:spcAft>
              <a:buClr>
                <a:srgbClr val="000000"/>
              </a:buClr>
              <a:buFont typeface="Wingdings" panose="05000000000000000000" pitchFamily="2" charset="2"/>
              <a:buChar char="§"/>
            </a:pPr>
            <a:r>
              <a:rPr lang="en-US" sz="1600" kern="0" dirty="0">
                <a:solidFill>
                  <a:srgbClr val="000000"/>
                </a:solidFill>
                <a:latin typeface="Arial"/>
                <a:sym typeface="Arial"/>
              </a:rPr>
              <a:t>Biden Davis-Bacon rule litigation continues.</a:t>
            </a:r>
          </a:p>
          <a:p>
            <a:pPr marL="640080" indent="-285750">
              <a:spcBef>
                <a:spcPts val="800"/>
              </a:spcBef>
              <a:spcAft>
                <a:spcPts val="800"/>
              </a:spcAft>
              <a:buClr>
                <a:srgbClr val="000000"/>
              </a:buClr>
              <a:buFont typeface="Wingdings" panose="05000000000000000000" pitchFamily="2" charset="2"/>
              <a:buChar char="§"/>
            </a:pPr>
            <a:r>
              <a:rPr lang="en-US" sz="1600" kern="0" dirty="0">
                <a:solidFill>
                  <a:srgbClr val="000000"/>
                </a:solidFill>
                <a:latin typeface="Arial"/>
                <a:sym typeface="Arial"/>
              </a:rPr>
              <a:t>Forthcoming Independent Contractor and OSHA Heat rule.</a:t>
            </a:r>
          </a:p>
          <a:p>
            <a:pPr marL="640080" indent="-285750">
              <a:spcBef>
                <a:spcPts val="800"/>
              </a:spcBef>
              <a:spcAft>
                <a:spcPts val="800"/>
              </a:spcAft>
              <a:buClr>
                <a:srgbClr val="000000"/>
              </a:buClr>
              <a:buFont typeface="Wingdings" panose="05000000000000000000" pitchFamily="2" charset="2"/>
              <a:buChar char="§"/>
            </a:pPr>
            <a:r>
              <a:rPr lang="en-US" sz="1600" kern="0" dirty="0">
                <a:solidFill>
                  <a:srgbClr val="000000"/>
                </a:solidFill>
                <a:latin typeface="Arial"/>
                <a:sym typeface="Arial"/>
              </a:rPr>
              <a:t>Joint-employer rule and Congress. </a:t>
            </a:r>
          </a:p>
          <a:p>
            <a:pPr marL="283464" indent="-285750">
              <a:spcBef>
                <a:spcPts val="800"/>
              </a:spcBef>
              <a:spcAft>
                <a:spcPts val="800"/>
              </a:spcAft>
              <a:buClr>
                <a:srgbClr val="000000"/>
              </a:buClr>
              <a:buFont typeface="Wingdings" panose="05000000000000000000" pitchFamily="2" charset="2"/>
              <a:buChar char="Ø"/>
            </a:pPr>
            <a:r>
              <a:rPr lang="en-US" sz="1600" b="1" kern="0" dirty="0">
                <a:solidFill>
                  <a:srgbClr val="03426A"/>
                </a:solidFill>
                <a:latin typeface="Arial"/>
                <a:sym typeface="Arial"/>
              </a:rPr>
              <a:t>Union-priority PRO Act (H.R. 20/S. 852): </a:t>
            </a:r>
            <a:r>
              <a:rPr lang="en-US" sz="1600" kern="0" dirty="0">
                <a:solidFill>
                  <a:srgbClr val="000000"/>
                </a:solidFill>
                <a:latin typeface="Arial"/>
                <a:sym typeface="Arial"/>
              </a:rPr>
              <a:t>Dead for now, but some Republicans continue to support it (Rep. Fitzpatrick), or aspects of it (Sen. Hawley). The PRO Act’s foil is the Employee Rights Act (H.R. 4154/S. 2984).</a:t>
            </a:r>
          </a:p>
          <a:p>
            <a:pPr marL="283464" indent="-285750">
              <a:spcBef>
                <a:spcPts val="800"/>
              </a:spcBef>
              <a:spcAft>
                <a:spcPts val="800"/>
              </a:spcAft>
              <a:buClr>
                <a:srgbClr val="000000"/>
              </a:buClr>
              <a:buFont typeface="Wingdings" panose="05000000000000000000" pitchFamily="2" charset="2"/>
              <a:buChar char="Ø"/>
            </a:pPr>
            <a:r>
              <a:rPr lang="en-US" sz="1600" b="1" kern="0" dirty="0">
                <a:solidFill>
                  <a:srgbClr val="03426A"/>
                </a:solidFill>
                <a:latin typeface="Arial"/>
                <a:sym typeface="Arial"/>
              </a:rPr>
              <a:t>Government-mandated Project Labor Agreement (PLA) Policy Continues: </a:t>
            </a:r>
            <a:r>
              <a:rPr lang="en-US" sz="1600" kern="0" dirty="0">
                <a:solidFill>
                  <a:srgbClr val="000000"/>
                </a:solidFill>
                <a:latin typeface="Arial"/>
                <a:sym typeface="Arial"/>
              </a:rPr>
              <a:t>Will ongoing litigation stop Trump administration’s extension of Biden’s costly policy? </a:t>
            </a:r>
            <a:endParaRPr lang="en-US" sz="1600" b="1" kern="0" dirty="0">
              <a:solidFill>
                <a:srgbClr val="03426A"/>
              </a:solidFill>
              <a:latin typeface="Arial"/>
              <a:sym typeface="Arial"/>
            </a:endParaRPr>
          </a:p>
          <a:p>
            <a:pPr marL="285750" indent="-285750">
              <a:spcBef>
                <a:spcPts val="800"/>
              </a:spcBef>
              <a:spcAft>
                <a:spcPts val="800"/>
              </a:spcAft>
              <a:buClr>
                <a:srgbClr val="000000"/>
              </a:buClr>
              <a:buFont typeface="Wingdings" panose="05000000000000000000" pitchFamily="2" charset="2"/>
              <a:buChar char="Ø"/>
            </a:pPr>
            <a:endParaRPr lang="en-US" sz="1400" kern="0" dirty="0">
              <a:solidFill>
                <a:srgbClr val="000000"/>
              </a:solidFill>
              <a:latin typeface="Arial"/>
              <a:sym typeface="Arial"/>
            </a:endParaRPr>
          </a:p>
        </p:txBody>
      </p:sp>
      <p:sp>
        <p:nvSpPr>
          <p:cNvPr id="6" name="Rectangle 5">
            <a:extLst>
              <a:ext uri="{FF2B5EF4-FFF2-40B4-BE49-F238E27FC236}">
                <a16:creationId xmlns:a16="http://schemas.microsoft.com/office/drawing/2014/main" id="{20C0CA2E-0233-5777-CE46-057D56A823A7}"/>
              </a:ext>
            </a:extLst>
          </p:cNvPr>
          <p:cNvSpPr/>
          <p:nvPr/>
        </p:nvSpPr>
        <p:spPr>
          <a:xfrm>
            <a:off x="380999" y="1283515"/>
            <a:ext cx="11430000" cy="365760"/>
          </a:xfrm>
          <a:prstGeom prst="rect">
            <a:avLst/>
          </a:prstGeom>
          <a:solidFill>
            <a:srgbClr val="03426A"/>
          </a:solidFill>
          <a:ln w="12700">
            <a:solidFill>
              <a:srgbClr val="029ED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buClr>
                <a:srgbClr val="000000"/>
              </a:buClr>
            </a:pPr>
            <a:r>
              <a:rPr lang="en-US" sz="1400" b="1" kern="0" dirty="0">
                <a:solidFill>
                  <a:srgbClr val="FFFFFF"/>
                </a:solidFill>
                <a:latin typeface="Arial"/>
                <a:sym typeface="Arial"/>
              </a:rPr>
              <a:t>Commentary</a:t>
            </a:r>
          </a:p>
        </p:txBody>
      </p:sp>
    </p:spTree>
    <p:extLst>
      <p:ext uri="{BB962C8B-B14F-4D97-AF65-F5344CB8AC3E}">
        <p14:creationId xmlns:p14="http://schemas.microsoft.com/office/powerpoint/2010/main" val="17633003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6EF5F9-70C3-B41D-62C4-6644190B8064}"/>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7B8EB58-5595-F32F-8B84-65764AA6E090}"/>
              </a:ext>
            </a:extLst>
          </p:cNvPr>
          <p:cNvSpPr>
            <a:spLocks noGrp="1"/>
          </p:cNvSpPr>
          <p:nvPr>
            <p:ph type="sldNum" sz="quarter" idx="11"/>
          </p:nvPr>
        </p:nvSpPr>
        <p:spPr/>
        <p:txBody>
          <a:bodyPr/>
          <a:lstStyle/>
          <a:p>
            <a:pPr>
              <a:buClr>
                <a:srgbClr val="000000"/>
              </a:buClr>
            </a:pPr>
            <a:fld id="{E0026180-5FF4-4449-9EF9-6228C591BDEC}" type="slidenum">
              <a:rPr lang="en-US" kern="0">
                <a:solidFill>
                  <a:srgbClr val="000000">
                    <a:tint val="82000"/>
                  </a:srgbClr>
                </a:solidFill>
                <a:latin typeface="Arial"/>
                <a:cs typeface="Arial"/>
                <a:sym typeface="Arial"/>
              </a:rPr>
              <a:pPr>
                <a:buClr>
                  <a:srgbClr val="000000"/>
                </a:buClr>
              </a:pPr>
              <a:t>7</a:t>
            </a:fld>
            <a:endParaRPr lang="en-US" kern="0" dirty="0">
              <a:solidFill>
                <a:srgbClr val="000000">
                  <a:tint val="82000"/>
                </a:srgbClr>
              </a:solidFill>
              <a:latin typeface="Arial"/>
              <a:cs typeface="Arial"/>
              <a:sym typeface="Arial"/>
            </a:endParaRPr>
          </a:p>
        </p:txBody>
      </p:sp>
      <p:sp>
        <p:nvSpPr>
          <p:cNvPr id="3" name="Title 2">
            <a:extLst>
              <a:ext uri="{FF2B5EF4-FFF2-40B4-BE49-F238E27FC236}">
                <a16:creationId xmlns:a16="http://schemas.microsoft.com/office/drawing/2014/main" id="{3B5272D6-3D81-0C3F-45F4-D3C15D9E6E8C}"/>
              </a:ext>
            </a:extLst>
          </p:cNvPr>
          <p:cNvSpPr>
            <a:spLocks noGrp="1"/>
          </p:cNvSpPr>
          <p:nvPr>
            <p:ph type="title"/>
          </p:nvPr>
        </p:nvSpPr>
        <p:spPr/>
        <p:txBody>
          <a:bodyPr/>
          <a:lstStyle/>
          <a:p>
            <a:r>
              <a:rPr lang="en-US" dirty="0"/>
              <a:t>2026 OUTLOOK: VERY COMPETITIVE U.S. HOUSE</a:t>
            </a:r>
          </a:p>
        </p:txBody>
      </p:sp>
      <p:sp>
        <p:nvSpPr>
          <p:cNvPr id="6" name="Rectangle 5">
            <a:extLst>
              <a:ext uri="{FF2B5EF4-FFF2-40B4-BE49-F238E27FC236}">
                <a16:creationId xmlns:a16="http://schemas.microsoft.com/office/drawing/2014/main" id="{C5419865-A8C3-BE3E-78D3-A1263B902517}"/>
              </a:ext>
            </a:extLst>
          </p:cNvPr>
          <p:cNvSpPr/>
          <p:nvPr/>
        </p:nvSpPr>
        <p:spPr>
          <a:xfrm>
            <a:off x="6323069" y="1283515"/>
            <a:ext cx="5486401" cy="365760"/>
          </a:xfrm>
          <a:prstGeom prst="rect">
            <a:avLst/>
          </a:prstGeom>
          <a:solidFill>
            <a:srgbClr val="03426A"/>
          </a:solidFill>
          <a:ln w="12700">
            <a:solidFill>
              <a:srgbClr val="029ED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buClr>
                <a:srgbClr val="000000"/>
              </a:buClr>
            </a:pPr>
            <a:r>
              <a:rPr lang="en-US" sz="1400" b="1" kern="0" dirty="0">
                <a:solidFill>
                  <a:srgbClr val="FFFFFF"/>
                </a:solidFill>
                <a:latin typeface="Arial"/>
                <a:sym typeface="Arial"/>
              </a:rPr>
              <a:t>2024 House of Representatives Election Map</a:t>
            </a:r>
          </a:p>
        </p:txBody>
      </p:sp>
      <p:sp>
        <p:nvSpPr>
          <p:cNvPr id="7" name="Rectangle 6">
            <a:extLst>
              <a:ext uri="{FF2B5EF4-FFF2-40B4-BE49-F238E27FC236}">
                <a16:creationId xmlns:a16="http://schemas.microsoft.com/office/drawing/2014/main" id="{ABEA6AB2-34C9-3192-2700-093929905F9E}"/>
              </a:ext>
            </a:extLst>
          </p:cNvPr>
          <p:cNvSpPr/>
          <p:nvPr/>
        </p:nvSpPr>
        <p:spPr>
          <a:xfrm>
            <a:off x="380999" y="1283515"/>
            <a:ext cx="5486401" cy="365760"/>
          </a:xfrm>
          <a:prstGeom prst="rect">
            <a:avLst/>
          </a:prstGeom>
          <a:solidFill>
            <a:srgbClr val="03426A"/>
          </a:solidFill>
          <a:ln w="12700">
            <a:solidFill>
              <a:srgbClr val="029ED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buClr>
                <a:srgbClr val="000000"/>
              </a:buClr>
            </a:pPr>
            <a:r>
              <a:rPr lang="en-US" sz="1400" b="1" kern="0" dirty="0">
                <a:solidFill>
                  <a:srgbClr val="FFFFFF"/>
                </a:solidFill>
                <a:latin typeface="Arial"/>
                <a:sym typeface="Arial"/>
              </a:rPr>
              <a:t>Key Takeaways</a:t>
            </a:r>
          </a:p>
        </p:txBody>
      </p:sp>
      <p:sp>
        <p:nvSpPr>
          <p:cNvPr id="8" name="Rectangle 7">
            <a:extLst>
              <a:ext uri="{FF2B5EF4-FFF2-40B4-BE49-F238E27FC236}">
                <a16:creationId xmlns:a16="http://schemas.microsoft.com/office/drawing/2014/main" id="{A3803D98-803E-5E04-442A-179C4C824A1F}"/>
              </a:ext>
            </a:extLst>
          </p:cNvPr>
          <p:cNvSpPr/>
          <p:nvPr/>
        </p:nvSpPr>
        <p:spPr>
          <a:xfrm>
            <a:off x="380998" y="1705856"/>
            <a:ext cx="5486400" cy="435082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spcBef>
                <a:spcPts val="1200"/>
              </a:spcBef>
              <a:spcAft>
                <a:spcPts val="1200"/>
              </a:spcAft>
              <a:buClr>
                <a:srgbClr val="000000"/>
              </a:buClr>
            </a:pPr>
            <a:r>
              <a:rPr lang="en-US" sz="1400" b="1" u="sng" kern="0" dirty="0">
                <a:solidFill>
                  <a:srgbClr val="03426A"/>
                </a:solidFill>
                <a:latin typeface="Arial"/>
                <a:sym typeface="Arial"/>
              </a:rPr>
              <a:t>2026 Election Outlook</a:t>
            </a:r>
          </a:p>
          <a:p>
            <a:pPr marL="285750" indent="-285750">
              <a:spcBef>
                <a:spcPts val="1200"/>
              </a:spcBef>
              <a:spcAft>
                <a:spcPts val="1200"/>
              </a:spcAft>
              <a:buClr>
                <a:srgbClr val="000000"/>
              </a:buClr>
              <a:buFont typeface="Wingdings" panose="05000000000000000000" pitchFamily="2" charset="2"/>
              <a:buChar char="Ø"/>
            </a:pPr>
            <a:r>
              <a:rPr lang="en-US" sz="1400" kern="0" dirty="0">
                <a:solidFill>
                  <a:srgbClr val="000000"/>
                </a:solidFill>
                <a:latin typeface="Arial"/>
                <a:sym typeface="Arial"/>
              </a:rPr>
              <a:t>Will state gerrymandering efforts favor one party over the other?</a:t>
            </a:r>
          </a:p>
          <a:p>
            <a:pPr marL="285750" indent="-285750">
              <a:spcBef>
                <a:spcPts val="1200"/>
              </a:spcBef>
              <a:spcAft>
                <a:spcPts val="1200"/>
              </a:spcAft>
              <a:buClr>
                <a:srgbClr val="000000"/>
              </a:buClr>
              <a:buFont typeface="Wingdings" panose="05000000000000000000" pitchFamily="2" charset="2"/>
              <a:buChar char="Ø"/>
            </a:pPr>
            <a:r>
              <a:rPr lang="en-US" sz="1400" kern="0" dirty="0">
                <a:solidFill>
                  <a:srgbClr val="000000"/>
                </a:solidFill>
                <a:latin typeface="Arial"/>
                <a:sym typeface="Arial"/>
              </a:rPr>
              <a:t>Watch candidate filing deadlines.</a:t>
            </a:r>
          </a:p>
          <a:p>
            <a:pPr marL="285750" indent="-285750">
              <a:spcBef>
                <a:spcPts val="1200"/>
              </a:spcBef>
              <a:spcAft>
                <a:spcPts val="1200"/>
              </a:spcAft>
              <a:buClr>
                <a:srgbClr val="000000"/>
              </a:buClr>
              <a:buFont typeface="Wingdings" panose="05000000000000000000" pitchFamily="2" charset="2"/>
              <a:buChar char="Ø"/>
            </a:pPr>
            <a:r>
              <a:rPr lang="en-US" sz="1400" kern="0" dirty="0">
                <a:solidFill>
                  <a:srgbClr val="000000"/>
                </a:solidFill>
                <a:latin typeface="Arial"/>
                <a:sym typeface="Arial"/>
              </a:rPr>
              <a:t>Primary dates (early March dates: AR, NC, TX, MS, IL, then 25 states in May and June).</a:t>
            </a:r>
          </a:p>
          <a:p>
            <a:pPr marL="285750" indent="-285750">
              <a:spcBef>
                <a:spcPts val="1200"/>
              </a:spcBef>
              <a:spcAft>
                <a:spcPts val="1200"/>
              </a:spcAft>
              <a:buClr>
                <a:srgbClr val="000000"/>
              </a:buClr>
              <a:buFont typeface="Wingdings" panose="05000000000000000000" pitchFamily="2" charset="2"/>
              <a:buChar char="Ø"/>
            </a:pPr>
            <a:r>
              <a:rPr lang="en-US" sz="1400" kern="0" dirty="0">
                <a:solidFill>
                  <a:srgbClr val="000000"/>
                </a:solidFill>
                <a:latin typeface="Arial"/>
                <a:sym typeface="Arial"/>
              </a:rPr>
              <a:t>189 solid Dem. and 186 solid GOP seats.</a:t>
            </a:r>
          </a:p>
          <a:p>
            <a:pPr marL="285750" indent="-285750">
              <a:spcBef>
                <a:spcPts val="1200"/>
              </a:spcBef>
              <a:spcAft>
                <a:spcPts val="1200"/>
              </a:spcAft>
              <a:buClr>
                <a:srgbClr val="000000"/>
              </a:buClr>
              <a:buFont typeface="Wingdings" panose="05000000000000000000" pitchFamily="2" charset="2"/>
              <a:buChar char="Ø"/>
            </a:pPr>
            <a:r>
              <a:rPr lang="en-US" sz="1400" kern="0" dirty="0">
                <a:solidFill>
                  <a:srgbClr val="000000"/>
                </a:solidFill>
                <a:latin typeface="Arial"/>
                <a:sym typeface="Arial"/>
              </a:rPr>
              <a:t>Just 18 tossup and 18 lean (14 D, 4 GOP) will determine majority after 2026 elections.</a:t>
            </a:r>
          </a:p>
        </p:txBody>
      </p:sp>
      <p:pic>
        <p:nvPicPr>
          <p:cNvPr id="9" name="Picture 8">
            <a:extLst>
              <a:ext uri="{FF2B5EF4-FFF2-40B4-BE49-F238E27FC236}">
                <a16:creationId xmlns:a16="http://schemas.microsoft.com/office/drawing/2014/main" id="{A154B6D8-0FD1-6807-CB23-D09149B077A2}"/>
              </a:ext>
            </a:extLst>
          </p:cNvPr>
          <p:cNvPicPr>
            <a:picLocks noChangeAspect="1"/>
          </p:cNvPicPr>
          <p:nvPr/>
        </p:nvPicPr>
        <p:blipFill>
          <a:blip r:embed="rId3"/>
          <a:stretch>
            <a:fillRect/>
          </a:stretch>
        </p:blipFill>
        <p:spPr>
          <a:xfrm>
            <a:off x="6324600" y="2248798"/>
            <a:ext cx="5486400" cy="3793067"/>
          </a:xfrm>
          <a:prstGeom prst="rect">
            <a:avLst/>
          </a:prstGeom>
          <a:ln>
            <a:noFill/>
          </a:ln>
          <a:effectLst>
            <a:innerShdw blurRad="114300">
              <a:prstClr val="black"/>
            </a:innerShdw>
          </a:effectLst>
        </p:spPr>
      </p:pic>
      <p:sp>
        <p:nvSpPr>
          <p:cNvPr id="10" name="Rectangle 9">
            <a:extLst>
              <a:ext uri="{FF2B5EF4-FFF2-40B4-BE49-F238E27FC236}">
                <a16:creationId xmlns:a16="http://schemas.microsoft.com/office/drawing/2014/main" id="{F613F1CC-BF71-D53C-46EC-EB67B5ADECD6}"/>
              </a:ext>
            </a:extLst>
          </p:cNvPr>
          <p:cNvSpPr/>
          <p:nvPr/>
        </p:nvSpPr>
        <p:spPr>
          <a:xfrm>
            <a:off x="6323068" y="1741367"/>
            <a:ext cx="2651760" cy="420757"/>
          </a:xfrm>
          <a:prstGeom prst="rect">
            <a:avLst/>
          </a:prstGeom>
          <a:noFill/>
          <a:ln w="28575">
            <a:solidFill>
              <a:srgbClr val="2449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buClr>
                <a:srgbClr val="000000"/>
              </a:buClr>
            </a:pPr>
            <a:r>
              <a:rPr lang="en-US" sz="1400" b="1" kern="0" dirty="0">
                <a:solidFill>
                  <a:srgbClr val="244999"/>
                </a:solidFill>
                <a:latin typeface="Arial"/>
                <a:sym typeface="Arial"/>
              </a:rPr>
              <a:t>Democrats 213</a:t>
            </a:r>
          </a:p>
        </p:txBody>
      </p:sp>
      <p:sp>
        <p:nvSpPr>
          <p:cNvPr id="11" name="Rectangle 10">
            <a:extLst>
              <a:ext uri="{FF2B5EF4-FFF2-40B4-BE49-F238E27FC236}">
                <a16:creationId xmlns:a16="http://schemas.microsoft.com/office/drawing/2014/main" id="{DE551EE5-4151-F3E6-B32F-5572B14D43B4}"/>
              </a:ext>
            </a:extLst>
          </p:cNvPr>
          <p:cNvSpPr/>
          <p:nvPr/>
        </p:nvSpPr>
        <p:spPr>
          <a:xfrm>
            <a:off x="9157709" y="1741367"/>
            <a:ext cx="2651760" cy="420757"/>
          </a:xfrm>
          <a:prstGeom prst="rect">
            <a:avLst/>
          </a:prstGeom>
          <a:noFill/>
          <a:ln w="28575">
            <a:solidFill>
              <a:srgbClr val="D225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buClr>
                <a:srgbClr val="000000"/>
              </a:buClr>
            </a:pPr>
            <a:r>
              <a:rPr lang="en-US" sz="1400" b="1" kern="0" dirty="0">
                <a:solidFill>
                  <a:srgbClr val="D22532"/>
                </a:solidFill>
                <a:latin typeface="Arial"/>
                <a:sym typeface="Arial"/>
              </a:rPr>
              <a:t>Republicans 218</a:t>
            </a:r>
          </a:p>
        </p:txBody>
      </p:sp>
    </p:spTree>
    <p:extLst>
      <p:ext uri="{BB962C8B-B14F-4D97-AF65-F5344CB8AC3E}">
        <p14:creationId xmlns:p14="http://schemas.microsoft.com/office/powerpoint/2010/main" val="42414569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0FB6A2-6472-0B1D-6664-8E4BE1BCD5EF}"/>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ABEEB10-8BFF-7A5C-A4AA-B4BFC3F579B4}"/>
              </a:ext>
            </a:extLst>
          </p:cNvPr>
          <p:cNvSpPr>
            <a:spLocks noGrp="1"/>
          </p:cNvSpPr>
          <p:nvPr>
            <p:ph type="sldNum" sz="quarter" idx="11"/>
          </p:nvPr>
        </p:nvSpPr>
        <p:spPr/>
        <p:txBody>
          <a:bodyPr/>
          <a:lstStyle/>
          <a:p>
            <a:pPr>
              <a:buClr>
                <a:srgbClr val="000000"/>
              </a:buClr>
            </a:pPr>
            <a:fld id="{E0026180-5FF4-4449-9EF9-6228C591BDEC}" type="slidenum">
              <a:rPr lang="en-US" kern="0">
                <a:solidFill>
                  <a:srgbClr val="000000">
                    <a:tint val="82000"/>
                  </a:srgbClr>
                </a:solidFill>
                <a:latin typeface="Arial"/>
                <a:cs typeface="Arial"/>
                <a:sym typeface="Arial"/>
              </a:rPr>
              <a:pPr>
                <a:buClr>
                  <a:srgbClr val="000000"/>
                </a:buClr>
              </a:pPr>
              <a:t>8</a:t>
            </a:fld>
            <a:endParaRPr lang="en-US" kern="0" dirty="0">
              <a:solidFill>
                <a:srgbClr val="000000">
                  <a:tint val="82000"/>
                </a:srgbClr>
              </a:solidFill>
              <a:latin typeface="Arial"/>
              <a:cs typeface="Arial"/>
              <a:sym typeface="Arial"/>
            </a:endParaRPr>
          </a:p>
        </p:txBody>
      </p:sp>
      <p:sp>
        <p:nvSpPr>
          <p:cNvPr id="3" name="Title 2">
            <a:extLst>
              <a:ext uri="{FF2B5EF4-FFF2-40B4-BE49-F238E27FC236}">
                <a16:creationId xmlns:a16="http://schemas.microsoft.com/office/drawing/2014/main" id="{F80EC253-040D-BB1C-8AE2-1F54D5BE559D}"/>
              </a:ext>
            </a:extLst>
          </p:cNvPr>
          <p:cNvSpPr>
            <a:spLocks noGrp="1"/>
          </p:cNvSpPr>
          <p:nvPr>
            <p:ph type="title"/>
          </p:nvPr>
        </p:nvSpPr>
        <p:spPr/>
        <p:txBody>
          <a:bodyPr/>
          <a:lstStyle/>
          <a:p>
            <a:r>
              <a:rPr lang="en-US" dirty="0"/>
              <a:t>2026 U.S. HOUSE ELECTIONS</a:t>
            </a:r>
          </a:p>
        </p:txBody>
      </p:sp>
      <p:graphicFrame>
        <p:nvGraphicFramePr>
          <p:cNvPr id="10" name="Table 9">
            <a:extLst>
              <a:ext uri="{FF2B5EF4-FFF2-40B4-BE49-F238E27FC236}">
                <a16:creationId xmlns:a16="http://schemas.microsoft.com/office/drawing/2014/main" id="{F52FEFFE-B3BA-A0E5-3ECF-D37A4A9A9DDC}"/>
              </a:ext>
            </a:extLst>
          </p:cNvPr>
          <p:cNvGraphicFramePr>
            <a:graphicFrameLocks noGrp="1"/>
          </p:cNvGraphicFramePr>
          <p:nvPr>
            <p:extLst>
              <p:ext uri="{D42A27DB-BD31-4B8C-83A1-F6EECF244321}">
                <p14:modId xmlns:p14="http://schemas.microsoft.com/office/powerpoint/2010/main" val="2830496600"/>
              </p:ext>
            </p:extLst>
          </p:nvPr>
        </p:nvGraphicFramePr>
        <p:xfrm>
          <a:off x="381000" y="1267388"/>
          <a:ext cx="11430000" cy="3930689"/>
        </p:xfrm>
        <a:graphic>
          <a:graphicData uri="http://schemas.openxmlformats.org/drawingml/2006/table">
            <a:tbl>
              <a:tblPr firstRow="1" bandRow="1">
                <a:tableStyleId>{5C22544A-7EE6-4342-B048-85BDC9FD1C3A}</a:tableStyleId>
              </a:tblPr>
              <a:tblGrid>
                <a:gridCol w="1905000">
                  <a:extLst>
                    <a:ext uri="{9D8B030D-6E8A-4147-A177-3AD203B41FA5}">
                      <a16:colId xmlns:a16="http://schemas.microsoft.com/office/drawing/2014/main" val="2707801615"/>
                    </a:ext>
                  </a:extLst>
                </a:gridCol>
                <a:gridCol w="1905000">
                  <a:extLst>
                    <a:ext uri="{9D8B030D-6E8A-4147-A177-3AD203B41FA5}">
                      <a16:colId xmlns:a16="http://schemas.microsoft.com/office/drawing/2014/main" val="1874424136"/>
                    </a:ext>
                  </a:extLst>
                </a:gridCol>
                <a:gridCol w="1905000">
                  <a:extLst>
                    <a:ext uri="{9D8B030D-6E8A-4147-A177-3AD203B41FA5}">
                      <a16:colId xmlns:a16="http://schemas.microsoft.com/office/drawing/2014/main" val="1530849401"/>
                    </a:ext>
                  </a:extLst>
                </a:gridCol>
                <a:gridCol w="1905000">
                  <a:extLst>
                    <a:ext uri="{9D8B030D-6E8A-4147-A177-3AD203B41FA5}">
                      <a16:colId xmlns:a16="http://schemas.microsoft.com/office/drawing/2014/main" val="3303255727"/>
                    </a:ext>
                  </a:extLst>
                </a:gridCol>
                <a:gridCol w="1905000">
                  <a:extLst>
                    <a:ext uri="{9D8B030D-6E8A-4147-A177-3AD203B41FA5}">
                      <a16:colId xmlns:a16="http://schemas.microsoft.com/office/drawing/2014/main" val="2392329004"/>
                    </a:ext>
                  </a:extLst>
                </a:gridCol>
                <a:gridCol w="1905000">
                  <a:extLst>
                    <a:ext uri="{9D8B030D-6E8A-4147-A177-3AD203B41FA5}">
                      <a16:colId xmlns:a16="http://schemas.microsoft.com/office/drawing/2014/main" val="2859479570"/>
                    </a:ext>
                  </a:extLst>
                </a:gridCol>
              </a:tblGrid>
              <a:tr h="713804">
                <a:tc>
                  <a:txBody>
                    <a:bodyPr/>
                    <a:lstStyle/>
                    <a:p>
                      <a:pPr algn="ctr"/>
                      <a:r>
                        <a:rPr lang="en-US" dirty="0"/>
                        <a:t>LIKELY DEM</a:t>
                      </a:r>
                    </a:p>
                    <a:p>
                      <a:pPr algn="ctr"/>
                      <a:r>
                        <a:rPr lang="en-US" b="0" dirty="0"/>
                        <a:t>8 Dem | 0 Rep | 0 Ind</a:t>
                      </a:r>
                    </a:p>
                  </a:txBody>
                  <a:tcPr marL="0" marR="0" marT="0" marB="0" anchor="ctr">
                    <a:solidFill>
                      <a:srgbClr val="03426A"/>
                    </a:solidFill>
                  </a:tcPr>
                </a:tc>
                <a:tc>
                  <a:txBody>
                    <a:bodyPr/>
                    <a:lstStyle/>
                    <a:p>
                      <a:pPr algn="ctr"/>
                      <a:r>
                        <a:rPr lang="en-US" dirty="0"/>
                        <a:t>LEAN DEM</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b="0" dirty="0"/>
                        <a:t>13 Dem | 1Rep | 0 Ind</a:t>
                      </a:r>
                    </a:p>
                  </a:txBody>
                  <a:tcPr marL="0" marR="0" marT="0" marB="0" anchor="ctr">
                    <a:solidFill>
                      <a:srgbClr val="A0B8C7"/>
                    </a:solidFill>
                  </a:tcPr>
                </a:tc>
                <a:tc>
                  <a:txBody>
                    <a:bodyPr/>
                    <a:lstStyle/>
                    <a:p>
                      <a:pPr algn="ctr"/>
                      <a:r>
                        <a:rPr lang="en-US" dirty="0"/>
                        <a:t>DEM TOSSUP</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b="0" dirty="0"/>
                        <a:t>4 Dem | 0 Rep | 0 Ind</a:t>
                      </a:r>
                    </a:p>
                  </a:txBody>
                  <a:tcPr marL="0" marR="0" marT="0" marB="0" anchor="ctr">
                    <a:solidFill>
                      <a:srgbClr val="767676"/>
                    </a:solidFill>
                  </a:tcPr>
                </a:tc>
                <a:tc>
                  <a:txBody>
                    <a:bodyPr/>
                    <a:lstStyle/>
                    <a:p>
                      <a:pPr algn="ctr"/>
                      <a:r>
                        <a:rPr lang="en-US" dirty="0"/>
                        <a:t>GOP TOSSUP</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b="0" dirty="0"/>
                        <a:t>0 Dem |14 Rep | 0 Ind</a:t>
                      </a:r>
                    </a:p>
                  </a:txBody>
                  <a:tcPr marL="0" marR="0" marT="0" marB="0" anchor="ctr">
                    <a:solidFill>
                      <a:srgbClr val="767676"/>
                    </a:solidFill>
                  </a:tcPr>
                </a:tc>
                <a:tc>
                  <a:txBody>
                    <a:bodyPr/>
                    <a:lstStyle/>
                    <a:p>
                      <a:pPr algn="ctr"/>
                      <a:r>
                        <a:rPr lang="en-US" dirty="0"/>
                        <a:t>LEAN GOP</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b="0" dirty="0"/>
                        <a:t>1 Dem | 3 Rep | 0 Ind</a:t>
                      </a:r>
                    </a:p>
                  </a:txBody>
                  <a:tcPr marL="0" marR="0" marT="0" marB="0" anchor="ctr">
                    <a:solidFill>
                      <a:srgbClr val="C00000">
                        <a:alpha val="50196"/>
                      </a:srgbClr>
                    </a:solidFill>
                  </a:tcPr>
                </a:tc>
                <a:tc>
                  <a:txBody>
                    <a:bodyPr/>
                    <a:lstStyle/>
                    <a:p>
                      <a:pPr algn="ctr"/>
                      <a:r>
                        <a:rPr lang="en-US" dirty="0"/>
                        <a:t>LIKELY GOP</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b="0" dirty="0"/>
                        <a:t>2 Dem | 14 Rep | 0 Ind</a:t>
                      </a:r>
                    </a:p>
                  </a:txBody>
                  <a:tcPr marL="0" marR="0" marT="0" marB="0" anchor="ctr">
                    <a:solidFill>
                      <a:srgbClr val="C00000"/>
                    </a:solidFill>
                  </a:tcPr>
                </a:tc>
                <a:extLst>
                  <a:ext uri="{0D108BD9-81ED-4DB2-BD59-A6C34878D82A}">
                    <a16:rowId xmlns:a16="http://schemas.microsoft.com/office/drawing/2014/main" val="737553080"/>
                  </a:ext>
                </a:extLst>
              </a:tr>
              <a:tr h="3216885">
                <a:tc>
                  <a:txBody>
                    <a:bodyPr/>
                    <a:lstStyle/>
                    <a:p>
                      <a:r>
                        <a:rPr lang="en-US" sz="1200" b="0" dirty="0">
                          <a:solidFill>
                            <a:srgbClr val="03426A"/>
                          </a:solidFill>
                        </a:rPr>
                        <a:t>CA-21 Costa</a:t>
                      </a:r>
                    </a:p>
                    <a:p>
                      <a:r>
                        <a:rPr lang="en-US" sz="1200" b="0" dirty="0">
                          <a:solidFill>
                            <a:srgbClr val="03426A"/>
                          </a:solidFill>
                        </a:rPr>
                        <a:t>IN-01 Mrvan</a:t>
                      </a:r>
                    </a:p>
                    <a:p>
                      <a:r>
                        <a:rPr lang="en-US" sz="1200" b="0" dirty="0">
                          <a:solidFill>
                            <a:srgbClr val="03426A"/>
                          </a:solidFill>
                        </a:rPr>
                        <a:t>MN-02 OPEN (Craig)</a:t>
                      </a:r>
                    </a:p>
                    <a:p>
                      <a:r>
                        <a:rPr lang="en-US" sz="1200" b="0" dirty="0">
                          <a:solidFill>
                            <a:srgbClr val="03426A"/>
                          </a:solidFill>
                        </a:rPr>
                        <a:t>MN-01 OPEN (Pappas)</a:t>
                      </a:r>
                    </a:p>
                    <a:p>
                      <a:r>
                        <a:rPr lang="en-US" sz="1200" b="0" i="1" dirty="0">
                          <a:solidFill>
                            <a:srgbClr val="03426A"/>
                          </a:solidFill>
                        </a:rPr>
                        <a:t>NH-02 Goodlander</a:t>
                      </a:r>
                    </a:p>
                    <a:p>
                      <a:r>
                        <a:rPr lang="en-US" sz="1200" b="0" i="0" dirty="0">
                          <a:solidFill>
                            <a:srgbClr val="03426A"/>
                          </a:solidFill>
                        </a:rPr>
                        <a:t>NV-01 Titus</a:t>
                      </a:r>
                    </a:p>
                    <a:p>
                      <a:r>
                        <a:rPr lang="en-US" sz="1200" b="0" i="0" dirty="0">
                          <a:solidFill>
                            <a:srgbClr val="03426A"/>
                          </a:solidFill>
                        </a:rPr>
                        <a:t>NV-04 Horsford</a:t>
                      </a:r>
                    </a:p>
                    <a:p>
                      <a:r>
                        <a:rPr lang="en-US" sz="1200" b="0" i="1" dirty="0">
                          <a:solidFill>
                            <a:srgbClr val="03426A"/>
                          </a:solidFill>
                        </a:rPr>
                        <a:t>OR-05 Bynum</a:t>
                      </a:r>
                    </a:p>
                  </a:txBody>
                  <a:tcPr>
                    <a:solidFill>
                      <a:schemeClr val="bg1">
                        <a:lumMod val="95000"/>
                      </a:schemeClr>
                    </a:solidFill>
                  </a:tcPr>
                </a:tc>
                <a:tc>
                  <a:txBody>
                    <a:bodyPr/>
                    <a:lstStyle/>
                    <a:p>
                      <a:pPr algn="l"/>
                      <a:r>
                        <a:rPr lang="en-US" sz="1200" b="0" dirty="0">
                          <a:solidFill>
                            <a:srgbClr val="03426A"/>
                          </a:solidFill>
                        </a:rPr>
                        <a:t>CA-13 Gray</a:t>
                      </a:r>
                    </a:p>
                    <a:p>
                      <a:pPr algn="l"/>
                      <a:r>
                        <a:rPr lang="en-US" sz="1200" b="0" i="1" dirty="0">
                          <a:solidFill>
                            <a:srgbClr val="03426A"/>
                          </a:solidFill>
                        </a:rPr>
                        <a:t>CA-45 Tran</a:t>
                      </a:r>
                    </a:p>
                    <a:p>
                      <a:pPr algn="l"/>
                      <a:r>
                        <a:rPr lang="en-US" sz="1200" b="0" i="0" dirty="0">
                          <a:solidFill>
                            <a:srgbClr val="03426A"/>
                          </a:solidFill>
                        </a:rPr>
                        <a:t>FL-23 Moskowitz</a:t>
                      </a:r>
                    </a:p>
                    <a:p>
                      <a:pPr algn="l"/>
                      <a:r>
                        <a:rPr lang="en-US" sz="1200" b="0" i="0" dirty="0">
                          <a:solidFill>
                            <a:srgbClr val="03426A"/>
                          </a:solidFill>
                        </a:rPr>
                        <a:t>MI-08 McDonald Rivet</a:t>
                      </a:r>
                    </a:p>
                    <a:p>
                      <a:pPr algn="l"/>
                      <a:r>
                        <a:rPr lang="en-US" sz="1200" b="0" i="0" dirty="0">
                          <a:solidFill>
                            <a:srgbClr val="C00000"/>
                          </a:solidFill>
                        </a:rPr>
                        <a:t>NE-02 OPEN (Bacon)</a:t>
                      </a:r>
                    </a:p>
                    <a:p>
                      <a:pPr algn="l"/>
                      <a:r>
                        <a:rPr lang="en-US" sz="1200" b="0" i="0" dirty="0">
                          <a:solidFill>
                            <a:srgbClr val="03426A"/>
                          </a:solidFill>
                        </a:rPr>
                        <a:t>NJ-09 Pou</a:t>
                      </a:r>
                    </a:p>
                    <a:p>
                      <a:pPr algn="l"/>
                      <a:r>
                        <a:rPr lang="en-US" sz="1200" b="0" i="0" dirty="0">
                          <a:solidFill>
                            <a:srgbClr val="03426A"/>
                          </a:solidFill>
                        </a:rPr>
                        <a:t>NM-02 Vasquez</a:t>
                      </a:r>
                    </a:p>
                    <a:p>
                      <a:pPr algn="l"/>
                      <a:r>
                        <a:rPr lang="en-US" sz="1200" b="0" i="0" dirty="0">
                          <a:solidFill>
                            <a:srgbClr val="03426A"/>
                          </a:solidFill>
                        </a:rPr>
                        <a:t>NV-03 Lee</a:t>
                      </a:r>
                    </a:p>
                    <a:p>
                      <a:pPr algn="l"/>
                      <a:r>
                        <a:rPr lang="en-US" sz="1200" b="0" i="1" dirty="0">
                          <a:solidFill>
                            <a:srgbClr val="03426A"/>
                          </a:solidFill>
                        </a:rPr>
                        <a:t>NY-03 Suozzi</a:t>
                      </a:r>
                    </a:p>
                    <a:p>
                      <a:pPr algn="l"/>
                      <a:r>
                        <a:rPr lang="en-US" sz="1200" b="0" i="1" dirty="0">
                          <a:solidFill>
                            <a:srgbClr val="03426A"/>
                          </a:solidFill>
                        </a:rPr>
                        <a:t>NY-04 Gillen</a:t>
                      </a:r>
                    </a:p>
                    <a:p>
                      <a:pPr algn="l"/>
                      <a:r>
                        <a:rPr lang="en-US" sz="1200" b="0" i="1" dirty="0">
                          <a:solidFill>
                            <a:srgbClr val="03426A"/>
                          </a:solidFill>
                        </a:rPr>
                        <a:t>NY-19 Riley</a:t>
                      </a:r>
                    </a:p>
                    <a:p>
                      <a:pPr algn="l"/>
                      <a:r>
                        <a:rPr lang="en-US" sz="1200" b="0" i="0" dirty="0">
                          <a:solidFill>
                            <a:srgbClr val="03426A"/>
                          </a:solidFill>
                        </a:rPr>
                        <a:t>OH-13 Sykes</a:t>
                      </a:r>
                    </a:p>
                    <a:p>
                      <a:pPr algn="l"/>
                      <a:r>
                        <a:rPr lang="en-US" sz="1200" b="0" i="0" dirty="0">
                          <a:solidFill>
                            <a:srgbClr val="03426A"/>
                          </a:solidFill>
                        </a:rPr>
                        <a:t>TX-28 Cuellar</a:t>
                      </a:r>
                    </a:p>
                    <a:p>
                      <a:pPr algn="l"/>
                      <a:r>
                        <a:rPr lang="en-US" sz="1200" b="0" i="1" dirty="0">
                          <a:solidFill>
                            <a:srgbClr val="03426A"/>
                          </a:solidFill>
                        </a:rPr>
                        <a:t>VA-07 Vindman</a:t>
                      </a:r>
                    </a:p>
                  </a:txBody>
                  <a:tcPr>
                    <a:solidFill>
                      <a:schemeClr val="bg1">
                        <a:lumMod val="95000"/>
                      </a:schemeClr>
                    </a:solidFill>
                  </a:tcPr>
                </a:tc>
                <a:tc>
                  <a:txBody>
                    <a:bodyPr/>
                    <a:lstStyle/>
                    <a:p>
                      <a:pPr algn="l"/>
                      <a:r>
                        <a:rPr lang="en-US" sz="1200" b="0" dirty="0">
                          <a:solidFill>
                            <a:srgbClr val="03426A"/>
                          </a:solidFill>
                        </a:rPr>
                        <a:t>OH-01 Landsman</a:t>
                      </a:r>
                    </a:p>
                    <a:p>
                      <a:pPr algn="l"/>
                      <a:r>
                        <a:rPr lang="en-US" sz="1200" b="0" dirty="0">
                          <a:solidFill>
                            <a:srgbClr val="03426A"/>
                          </a:solidFill>
                        </a:rPr>
                        <a:t>OH-09 Kaptur</a:t>
                      </a:r>
                    </a:p>
                    <a:p>
                      <a:pPr algn="l"/>
                      <a:r>
                        <a:rPr lang="en-US" sz="1200" b="0" dirty="0">
                          <a:solidFill>
                            <a:srgbClr val="03426A"/>
                          </a:solidFill>
                        </a:rPr>
                        <a:t>TX-34 Gonzalez</a:t>
                      </a:r>
                    </a:p>
                    <a:p>
                      <a:pPr algn="l"/>
                      <a:r>
                        <a:rPr lang="en-US" sz="1200" b="0" dirty="0">
                          <a:solidFill>
                            <a:srgbClr val="03426A"/>
                          </a:solidFill>
                        </a:rPr>
                        <a:t>WA-03 Perez</a:t>
                      </a:r>
                    </a:p>
                  </a:txBody>
                  <a:tcPr>
                    <a:solidFill>
                      <a:schemeClr val="bg1">
                        <a:lumMod val="95000"/>
                      </a:schemeClr>
                    </a:solidFill>
                  </a:tcPr>
                </a:tc>
                <a:tc>
                  <a:txBody>
                    <a:bodyPr/>
                    <a:lstStyle/>
                    <a:p>
                      <a:pPr algn="l"/>
                      <a:r>
                        <a:rPr lang="en-US" sz="1200" b="0" dirty="0">
                          <a:solidFill>
                            <a:srgbClr val="C00000"/>
                          </a:solidFill>
                        </a:rPr>
                        <a:t>AZ-OPEN (Schweikert)</a:t>
                      </a:r>
                    </a:p>
                    <a:p>
                      <a:pPr algn="l"/>
                      <a:r>
                        <a:rPr lang="en-US" sz="1200" b="0" dirty="0">
                          <a:solidFill>
                            <a:srgbClr val="C00000"/>
                          </a:solidFill>
                        </a:rPr>
                        <a:t>AZ-06 Ciscomani</a:t>
                      </a:r>
                    </a:p>
                    <a:p>
                      <a:pPr algn="l"/>
                      <a:r>
                        <a:rPr lang="en-US" sz="1200" b="0" dirty="0">
                          <a:solidFill>
                            <a:srgbClr val="C00000"/>
                          </a:solidFill>
                        </a:rPr>
                        <a:t>CA-22 Valadao</a:t>
                      </a:r>
                    </a:p>
                    <a:p>
                      <a:pPr algn="l"/>
                      <a:r>
                        <a:rPr lang="en-US" sz="1200" b="0" dirty="0">
                          <a:solidFill>
                            <a:srgbClr val="C00000"/>
                          </a:solidFill>
                        </a:rPr>
                        <a:t>CA-48 Issa</a:t>
                      </a:r>
                    </a:p>
                    <a:p>
                      <a:pPr algn="l"/>
                      <a:r>
                        <a:rPr lang="en-US" sz="1200" b="0" i="1" dirty="0">
                          <a:solidFill>
                            <a:srgbClr val="C00000"/>
                          </a:solidFill>
                        </a:rPr>
                        <a:t>CO-08 Evans</a:t>
                      </a:r>
                    </a:p>
                    <a:p>
                      <a:pPr algn="l"/>
                      <a:r>
                        <a:rPr lang="en-US" sz="1200" b="0" dirty="0">
                          <a:solidFill>
                            <a:srgbClr val="C00000"/>
                          </a:solidFill>
                        </a:rPr>
                        <a:t>IA-01 Miller-Meeks</a:t>
                      </a:r>
                    </a:p>
                    <a:p>
                      <a:pPr algn="l"/>
                      <a:r>
                        <a:rPr lang="en-US" sz="1200" b="0" dirty="0">
                          <a:solidFill>
                            <a:srgbClr val="C00000"/>
                          </a:solidFill>
                        </a:rPr>
                        <a:t>IA-03 Nunn</a:t>
                      </a:r>
                    </a:p>
                    <a:p>
                      <a:pPr algn="l"/>
                      <a:r>
                        <a:rPr lang="en-US" sz="1200" b="0" i="1" u="none" dirty="0">
                          <a:solidFill>
                            <a:srgbClr val="C00000"/>
                          </a:solidFill>
                        </a:rPr>
                        <a:t>MI-07 Barrett</a:t>
                      </a:r>
                    </a:p>
                    <a:p>
                      <a:pPr algn="l"/>
                      <a:r>
                        <a:rPr lang="en-US" sz="1200" b="0" dirty="0">
                          <a:solidFill>
                            <a:srgbClr val="C00000"/>
                          </a:solidFill>
                        </a:rPr>
                        <a:t>NJ-07 Kean Jr.</a:t>
                      </a:r>
                    </a:p>
                    <a:p>
                      <a:pPr algn="l"/>
                      <a:r>
                        <a:rPr lang="en-US" sz="1200" b="0" dirty="0">
                          <a:solidFill>
                            <a:srgbClr val="C00000"/>
                          </a:solidFill>
                        </a:rPr>
                        <a:t>NY-17 Lawler</a:t>
                      </a:r>
                    </a:p>
                    <a:p>
                      <a:pPr algn="l"/>
                      <a:r>
                        <a:rPr lang="en-US" sz="1200" b="0" i="1" dirty="0">
                          <a:solidFill>
                            <a:srgbClr val="C00000"/>
                          </a:solidFill>
                        </a:rPr>
                        <a:t>PA-07 Mackenzie</a:t>
                      </a:r>
                    </a:p>
                    <a:p>
                      <a:pPr algn="l"/>
                      <a:r>
                        <a:rPr lang="en-US" sz="1200" b="0" dirty="0">
                          <a:solidFill>
                            <a:srgbClr val="C00000"/>
                          </a:solidFill>
                        </a:rPr>
                        <a:t>PA-10 Perry</a:t>
                      </a:r>
                    </a:p>
                    <a:p>
                      <a:pPr algn="l"/>
                      <a:r>
                        <a:rPr lang="en-US" sz="1200" b="0" dirty="0">
                          <a:solidFill>
                            <a:srgbClr val="C00000"/>
                          </a:solidFill>
                        </a:rPr>
                        <a:t>VA-02 Kiggans</a:t>
                      </a:r>
                    </a:p>
                    <a:p>
                      <a:pPr algn="l"/>
                      <a:r>
                        <a:rPr lang="en-US" sz="1200" b="0" dirty="0">
                          <a:solidFill>
                            <a:srgbClr val="C00000"/>
                          </a:solidFill>
                        </a:rPr>
                        <a:t>WI-03 Van Orden </a:t>
                      </a:r>
                    </a:p>
                  </a:txBody>
                  <a:tcPr>
                    <a:solidFill>
                      <a:schemeClr val="bg1">
                        <a:lumMod val="95000"/>
                      </a:schemeClr>
                    </a:solidFill>
                  </a:tcPr>
                </a:tc>
                <a:tc>
                  <a:txBody>
                    <a:bodyPr/>
                    <a:lstStyle/>
                    <a:p>
                      <a:pPr algn="l"/>
                      <a:r>
                        <a:rPr lang="en-US" sz="1200" b="0" dirty="0">
                          <a:solidFill>
                            <a:srgbClr val="C00000"/>
                          </a:solidFill>
                        </a:rPr>
                        <a:t>MI-10 OPEN (James)</a:t>
                      </a:r>
                    </a:p>
                    <a:p>
                      <a:pPr algn="l"/>
                      <a:r>
                        <a:rPr lang="en-US" sz="1200" b="0" dirty="0">
                          <a:solidFill>
                            <a:srgbClr val="03426A"/>
                          </a:solidFill>
                        </a:rPr>
                        <a:t>NC-01 Davis</a:t>
                      </a:r>
                    </a:p>
                    <a:p>
                      <a:pPr algn="l"/>
                      <a:r>
                        <a:rPr lang="en-US" sz="1200" b="0" i="1" dirty="0">
                          <a:solidFill>
                            <a:srgbClr val="C00000"/>
                          </a:solidFill>
                        </a:rPr>
                        <a:t>PA-08 Bresnahan</a:t>
                      </a:r>
                    </a:p>
                    <a:p>
                      <a:pPr algn="l"/>
                      <a:r>
                        <a:rPr lang="en-US" sz="1200" b="0" dirty="0">
                          <a:solidFill>
                            <a:srgbClr val="C00000"/>
                          </a:solidFill>
                        </a:rPr>
                        <a:t>VA-01 Wittman</a:t>
                      </a:r>
                    </a:p>
                  </a:txBody>
                  <a:tcPr>
                    <a:solidFill>
                      <a:schemeClr val="bg1">
                        <a:lumMod val="95000"/>
                      </a:schemeClr>
                    </a:solidFill>
                  </a:tcPr>
                </a:tc>
                <a:tc>
                  <a:txBody>
                    <a:bodyPr/>
                    <a:lstStyle/>
                    <a:p>
                      <a:pPr algn="l"/>
                      <a:r>
                        <a:rPr lang="en-US" sz="1200" b="0" dirty="0">
                          <a:solidFill>
                            <a:srgbClr val="C00000"/>
                          </a:solidFill>
                        </a:rPr>
                        <a:t>AK-AL Beegich III</a:t>
                      </a:r>
                    </a:p>
                    <a:p>
                      <a:pPr algn="l"/>
                      <a:r>
                        <a:rPr lang="en-US" sz="1200" b="0" dirty="0">
                          <a:solidFill>
                            <a:srgbClr val="C00000"/>
                          </a:solidFill>
                        </a:rPr>
                        <a:t>AZ-02 Crane</a:t>
                      </a:r>
                    </a:p>
                    <a:p>
                      <a:pPr algn="l"/>
                      <a:r>
                        <a:rPr lang="en-US" sz="1200" b="0" i="1" dirty="0">
                          <a:solidFill>
                            <a:srgbClr val="C00000"/>
                          </a:solidFill>
                        </a:rPr>
                        <a:t>CO-03 Hurd</a:t>
                      </a:r>
                    </a:p>
                    <a:p>
                      <a:pPr algn="l"/>
                      <a:r>
                        <a:rPr lang="en-US" sz="1200" b="0" i="1" dirty="0">
                          <a:solidFill>
                            <a:srgbClr val="C00000"/>
                          </a:solidFill>
                        </a:rPr>
                        <a:t>CO-05 Crank</a:t>
                      </a:r>
                    </a:p>
                    <a:p>
                      <a:pPr algn="l"/>
                      <a:r>
                        <a:rPr lang="en-US" sz="1200" b="0" dirty="0">
                          <a:solidFill>
                            <a:srgbClr val="C00000"/>
                          </a:solidFill>
                        </a:rPr>
                        <a:t>FL-07 Mills</a:t>
                      </a:r>
                    </a:p>
                    <a:p>
                      <a:pPr algn="l"/>
                      <a:r>
                        <a:rPr lang="en-US" sz="1200" b="0" dirty="0">
                          <a:solidFill>
                            <a:srgbClr val="C00000"/>
                          </a:solidFill>
                        </a:rPr>
                        <a:t>FL-13 Luna</a:t>
                      </a:r>
                    </a:p>
                    <a:p>
                      <a:pPr algn="l"/>
                      <a:r>
                        <a:rPr lang="en-US" sz="1200" b="0" dirty="0">
                          <a:solidFill>
                            <a:srgbClr val="C00000"/>
                          </a:solidFill>
                        </a:rPr>
                        <a:t>IA-02 OPEN (Hinson)</a:t>
                      </a:r>
                    </a:p>
                    <a:p>
                      <a:pPr algn="l"/>
                      <a:r>
                        <a:rPr lang="en-US" sz="1200" b="0" dirty="0">
                          <a:solidFill>
                            <a:srgbClr val="03426A"/>
                          </a:solidFill>
                        </a:rPr>
                        <a:t>ME-02 OPEN (Golden)</a:t>
                      </a:r>
                    </a:p>
                    <a:p>
                      <a:pPr algn="l"/>
                      <a:r>
                        <a:rPr lang="en-US" sz="1200" b="0" dirty="0">
                          <a:solidFill>
                            <a:srgbClr val="C00000"/>
                          </a:solidFill>
                        </a:rPr>
                        <a:t>MI-04 Huizenga</a:t>
                      </a:r>
                    </a:p>
                    <a:p>
                      <a:pPr algn="l"/>
                      <a:r>
                        <a:rPr lang="en-US" sz="1200" b="0" dirty="0">
                          <a:solidFill>
                            <a:srgbClr val="C00000"/>
                          </a:solidFill>
                        </a:rPr>
                        <a:t>MT-01 Zinke</a:t>
                      </a:r>
                    </a:p>
                    <a:p>
                      <a:pPr algn="l"/>
                      <a:r>
                        <a:rPr lang="en-US" sz="1200" b="0" dirty="0">
                          <a:solidFill>
                            <a:srgbClr val="C00000"/>
                          </a:solidFill>
                        </a:rPr>
                        <a:t>NC-11 Edwards</a:t>
                      </a:r>
                    </a:p>
                    <a:p>
                      <a:pPr algn="l"/>
                      <a:r>
                        <a:rPr lang="en-US" sz="1200" b="0" dirty="0">
                          <a:solidFill>
                            <a:srgbClr val="C00000"/>
                          </a:solidFill>
                        </a:rPr>
                        <a:t>PA-01 Fitzpatrick</a:t>
                      </a:r>
                    </a:p>
                    <a:p>
                      <a:pPr algn="l"/>
                      <a:r>
                        <a:rPr lang="en-US" sz="1200" b="0" dirty="0">
                          <a:solidFill>
                            <a:srgbClr val="C00000"/>
                          </a:solidFill>
                        </a:rPr>
                        <a:t>TN-05 Ogles</a:t>
                      </a:r>
                    </a:p>
                    <a:p>
                      <a:pPr algn="l"/>
                      <a:r>
                        <a:rPr lang="en-US" sz="1200" b="0" dirty="0">
                          <a:solidFill>
                            <a:srgbClr val="C00000"/>
                          </a:solidFill>
                        </a:rPr>
                        <a:t>TX-15 De La Cruz</a:t>
                      </a:r>
                    </a:p>
                    <a:p>
                      <a:pPr algn="l"/>
                      <a:r>
                        <a:rPr lang="en-US" sz="1200" b="0" dirty="0">
                          <a:solidFill>
                            <a:srgbClr val="03426A"/>
                          </a:solidFill>
                        </a:rPr>
                        <a:t>TX-35 OPEN (Casar)</a:t>
                      </a:r>
                    </a:p>
                    <a:p>
                      <a:pPr algn="l"/>
                      <a:r>
                        <a:rPr lang="en-US" sz="1200" b="0" dirty="0">
                          <a:solidFill>
                            <a:srgbClr val="C00000"/>
                          </a:solidFill>
                        </a:rPr>
                        <a:t>WI-01 Steil</a:t>
                      </a:r>
                    </a:p>
                  </a:txBody>
                  <a:tcPr>
                    <a:solidFill>
                      <a:schemeClr val="bg1">
                        <a:lumMod val="95000"/>
                      </a:schemeClr>
                    </a:solidFill>
                  </a:tcPr>
                </a:tc>
                <a:extLst>
                  <a:ext uri="{0D108BD9-81ED-4DB2-BD59-A6C34878D82A}">
                    <a16:rowId xmlns:a16="http://schemas.microsoft.com/office/drawing/2014/main" val="278184474"/>
                  </a:ext>
                </a:extLst>
              </a:tr>
            </a:tbl>
          </a:graphicData>
        </a:graphic>
      </p:graphicFrame>
      <p:sp>
        <p:nvSpPr>
          <p:cNvPr id="11" name="Rectangle 10">
            <a:extLst>
              <a:ext uri="{FF2B5EF4-FFF2-40B4-BE49-F238E27FC236}">
                <a16:creationId xmlns:a16="http://schemas.microsoft.com/office/drawing/2014/main" id="{D94BD75D-EC03-225D-80F2-2ADA42AF28AA}"/>
              </a:ext>
            </a:extLst>
          </p:cNvPr>
          <p:cNvSpPr/>
          <p:nvPr/>
        </p:nvSpPr>
        <p:spPr>
          <a:xfrm>
            <a:off x="394565" y="6273465"/>
            <a:ext cx="11430000" cy="24934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pPr>
              <a:buClr>
                <a:srgbClr val="000000"/>
              </a:buClr>
            </a:pPr>
            <a:r>
              <a:rPr lang="en-US" sz="1000" i="1" kern="0" dirty="0">
                <a:solidFill>
                  <a:srgbClr val="03426A"/>
                </a:solidFill>
                <a:latin typeface="Arial"/>
                <a:sym typeface="Arial"/>
              </a:rPr>
              <a:t>*Italicized names denote Freshman members</a:t>
            </a:r>
          </a:p>
          <a:p>
            <a:pPr>
              <a:buClr>
                <a:srgbClr val="000000"/>
              </a:buClr>
            </a:pPr>
            <a:r>
              <a:rPr lang="en-US" sz="1000" i="1" kern="0" dirty="0">
                <a:solidFill>
                  <a:srgbClr val="03426A"/>
                </a:solidFill>
                <a:latin typeface="Arial"/>
                <a:sym typeface="Arial"/>
              </a:rPr>
              <a:t>Source: Cook Political Report, 1/23/26</a:t>
            </a:r>
          </a:p>
        </p:txBody>
      </p:sp>
      <p:sp>
        <p:nvSpPr>
          <p:cNvPr id="12" name="Rectangle 11">
            <a:extLst>
              <a:ext uri="{FF2B5EF4-FFF2-40B4-BE49-F238E27FC236}">
                <a16:creationId xmlns:a16="http://schemas.microsoft.com/office/drawing/2014/main" id="{E6AFE388-9072-820A-9F83-EFA8C8EBD49F}"/>
              </a:ext>
            </a:extLst>
          </p:cNvPr>
          <p:cNvSpPr/>
          <p:nvPr/>
        </p:nvSpPr>
        <p:spPr>
          <a:xfrm>
            <a:off x="390626" y="5077719"/>
            <a:ext cx="4818961" cy="331873"/>
          </a:xfrm>
          <a:prstGeom prst="rect">
            <a:avLst/>
          </a:prstGeom>
          <a:solidFill>
            <a:srgbClr val="03426A"/>
          </a:solidFill>
          <a:ln w="127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buClr>
                <a:srgbClr val="000000"/>
              </a:buClr>
            </a:pPr>
            <a:r>
              <a:rPr lang="en-US" sz="1400" kern="0" dirty="0">
                <a:solidFill>
                  <a:srgbClr val="FFFFFF"/>
                </a:solidFill>
                <a:latin typeface="Arial"/>
                <a:sym typeface="Arial"/>
              </a:rPr>
              <a:t>189</a:t>
            </a:r>
          </a:p>
        </p:txBody>
      </p:sp>
      <p:sp>
        <p:nvSpPr>
          <p:cNvPr id="13" name="Rectangle 12">
            <a:extLst>
              <a:ext uri="{FF2B5EF4-FFF2-40B4-BE49-F238E27FC236}">
                <a16:creationId xmlns:a16="http://schemas.microsoft.com/office/drawing/2014/main" id="{6D7B92F5-8A9B-7FAD-8A03-42EABE78C414}"/>
              </a:ext>
            </a:extLst>
          </p:cNvPr>
          <p:cNvSpPr/>
          <p:nvPr/>
        </p:nvSpPr>
        <p:spPr>
          <a:xfrm>
            <a:off x="6780269" y="5077719"/>
            <a:ext cx="5029200" cy="331873"/>
          </a:xfrm>
          <a:prstGeom prst="rect">
            <a:avLst/>
          </a:prstGeom>
          <a:solidFill>
            <a:srgbClr val="C00000"/>
          </a:solidFill>
          <a:ln w="127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buClr>
                <a:srgbClr val="000000"/>
              </a:buClr>
            </a:pPr>
            <a:r>
              <a:rPr lang="en-US" sz="1400" kern="0" dirty="0">
                <a:solidFill>
                  <a:srgbClr val="FFFFFF"/>
                </a:solidFill>
                <a:latin typeface="Arial"/>
                <a:sym typeface="Arial"/>
              </a:rPr>
              <a:t>186</a:t>
            </a:r>
          </a:p>
        </p:txBody>
      </p:sp>
      <p:sp>
        <p:nvSpPr>
          <p:cNvPr id="14" name="Rectangle 13">
            <a:extLst>
              <a:ext uri="{FF2B5EF4-FFF2-40B4-BE49-F238E27FC236}">
                <a16:creationId xmlns:a16="http://schemas.microsoft.com/office/drawing/2014/main" id="{10164C79-A497-2EC8-6C9F-AB02E4DF00CC}"/>
              </a:ext>
            </a:extLst>
          </p:cNvPr>
          <p:cNvSpPr/>
          <p:nvPr/>
        </p:nvSpPr>
        <p:spPr>
          <a:xfrm>
            <a:off x="6662564" y="5077719"/>
            <a:ext cx="510593" cy="331873"/>
          </a:xfrm>
          <a:prstGeom prst="rect">
            <a:avLst/>
          </a:prstGeom>
          <a:solidFill>
            <a:srgbClr val="D04040"/>
          </a:solidFill>
          <a:ln w="127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buClr>
                <a:srgbClr val="000000"/>
              </a:buClr>
            </a:pPr>
            <a:r>
              <a:rPr lang="en-US" sz="1400" kern="0" dirty="0">
                <a:solidFill>
                  <a:srgbClr val="FFFFFF"/>
                </a:solidFill>
                <a:latin typeface="Arial"/>
                <a:sym typeface="Arial"/>
              </a:rPr>
              <a:t>16</a:t>
            </a:r>
          </a:p>
        </p:txBody>
      </p:sp>
      <p:sp>
        <p:nvSpPr>
          <p:cNvPr id="16" name="Rectangle 15">
            <a:extLst>
              <a:ext uri="{FF2B5EF4-FFF2-40B4-BE49-F238E27FC236}">
                <a16:creationId xmlns:a16="http://schemas.microsoft.com/office/drawing/2014/main" id="{87CAD47E-D735-920A-C0C1-2C9242B7E18B}"/>
              </a:ext>
            </a:extLst>
          </p:cNvPr>
          <p:cNvSpPr/>
          <p:nvPr/>
        </p:nvSpPr>
        <p:spPr>
          <a:xfrm>
            <a:off x="5883943" y="5077719"/>
            <a:ext cx="561652" cy="331873"/>
          </a:xfrm>
          <a:prstGeom prst="rect">
            <a:avLst/>
          </a:prstGeom>
          <a:solidFill>
            <a:srgbClr val="767676"/>
          </a:solidFill>
          <a:ln w="127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buClr>
                <a:srgbClr val="000000"/>
              </a:buClr>
            </a:pPr>
            <a:r>
              <a:rPr lang="en-US" sz="1400" kern="0" dirty="0">
                <a:solidFill>
                  <a:srgbClr val="FFFFFF"/>
                </a:solidFill>
                <a:latin typeface="Arial"/>
                <a:sym typeface="Arial"/>
              </a:rPr>
              <a:t>18</a:t>
            </a:r>
          </a:p>
        </p:txBody>
      </p:sp>
      <p:sp>
        <p:nvSpPr>
          <p:cNvPr id="19" name="Rectangle 18">
            <a:extLst>
              <a:ext uri="{FF2B5EF4-FFF2-40B4-BE49-F238E27FC236}">
                <a16:creationId xmlns:a16="http://schemas.microsoft.com/office/drawing/2014/main" id="{B8871006-BAC1-9CC7-C8A3-3754A5B9B70D}"/>
              </a:ext>
            </a:extLst>
          </p:cNvPr>
          <p:cNvSpPr/>
          <p:nvPr/>
        </p:nvSpPr>
        <p:spPr>
          <a:xfrm>
            <a:off x="5513947" y="5077719"/>
            <a:ext cx="383615" cy="331873"/>
          </a:xfrm>
          <a:prstGeom prst="rect">
            <a:avLst/>
          </a:prstGeom>
          <a:solidFill>
            <a:srgbClr val="A0B8C7"/>
          </a:solidFill>
          <a:ln w="127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buClr>
                <a:srgbClr val="000000"/>
              </a:buClr>
            </a:pPr>
            <a:r>
              <a:rPr lang="en-US" sz="1400" kern="0" dirty="0">
                <a:solidFill>
                  <a:srgbClr val="000000"/>
                </a:solidFill>
                <a:latin typeface="Arial"/>
                <a:sym typeface="Arial"/>
              </a:rPr>
              <a:t>14</a:t>
            </a:r>
          </a:p>
        </p:txBody>
      </p:sp>
      <p:sp>
        <p:nvSpPr>
          <p:cNvPr id="20" name="Rectangle 19">
            <a:extLst>
              <a:ext uri="{FF2B5EF4-FFF2-40B4-BE49-F238E27FC236}">
                <a16:creationId xmlns:a16="http://schemas.microsoft.com/office/drawing/2014/main" id="{2F9FBACE-A13E-D072-4FB0-591CEBE53FF1}"/>
              </a:ext>
            </a:extLst>
          </p:cNvPr>
          <p:cNvSpPr/>
          <p:nvPr/>
        </p:nvSpPr>
        <p:spPr>
          <a:xfrm>
            <a:off x="5177694" y="5077719"/>
            <a:ext cx="317037" cy="331873"/>
          </a:xfrm>
          <a:prstGeom prst="rect">
            <a:avLst/>
          </a:prstGeom>
          <a:solidFill>
            <a:srgbClr val="42718F"/>
          </a:solidFill>
          <a:ln w="127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buClr>
                <a:srgbClr val="000000"/>
              </a:buClr>
            </a:pPr>
            <a:r>
              <a:rPr lang="en-US" sz="1400" kern="0" dirty="0">
                <a:solidFill>
                  <a:srgbClr val="FFFFFF"/>
                </a:solidFill>
                <a:latin typeface="Arial"/>
                <a:sym typeface="Arial"/>
              </a:rPr>
              <a:t>8</a:t>
            </a:r>
          </a:p>
        </p:txBody>
      </p:sp>
      <p:sp>
        <p:nvSpPr>
          <p:cNvPr id="21" name="Rectangle 20">
            <a:extLst>
              <a:ext uri="{FF2B5EF4-FFF2-40B4-BE49-F238E27FC236}">
                <a16:creationId xmlns:a16="http://schemas.microsoft.com/office/drawing/2014/main" id="{9211D868-969E-A049-CF25-64B404D90123}"/>
              </a:ext>
            </a:extLst>
          </p:cNvPr>
          <p:cNvSpPr/>
          <p:nvPr/>
        </p:nvSpPr>
        <p:spPr>
          <a:xfrm>
            <a:off x="6464590" y="5077719"/>
            <a:ext cx="196855" cy="331873"/>
          </a:xfrm>
          <a:prstGeom prst="rect">
            <a:avLst/>
          </a:prstGeom>
          <a:solidFill>
            <a:srgbClr val="E79F9F"/>
          </a:solidFill>
          <a:ln w="127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buClr>
                <a:srgbClr val="000000"/>
              </a:buClr>
            </a:pPr>
            <a:r>
              <a:rPr lang="en-US" sz="1400" kern="0" dirty="0">
                <a:solidFill>
                  <a:srgbClr val="000000"/>
                </a:solidFill>
                <a:latin typeface="Arial"/>
                <a:sym typeface="Arial"/>
              </a:rPr>
              <a:t>4</a:t>
            </a:r>
          </a:p>
        </p:txBody>
      </p:sp>
      <p:cxnSp>
        <p:nvCxnSpPr>
          <p:cNvPr id="23" name="Straight Connector 22">
            <a:extLst>
              <a:ext uri="{FF2B5EF4-FFF2-40B4-BE49-F238E27FC236}">
                <a16:creationId xmlns:a16="http://schemas.microsoft.com/office/drawing/2014/main" id="{564E322F-B2A9-7322-1B81-C62AD61688C9}"/>
              </a:ext>
            </a:extLst>
          </p:cNvPr>
          <p:cNvCxnSpPr/>
          <p:nvPr/>
        </p:nvCxnSpPr>
        <p:spPr>
          <a:xfrm>
            <a:off x="6096000" y="4975132"/>
            <a:ext cx="0" cy="594164"/>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B7C13479-2F7F-C660-E11F-90DA6E06DF83}"/>
              </a:ext>
            </a:extLst>
          </p:cNvPr>
          <p:cNvSpPr/>
          <p:nvPr/>
        </p:nvSpPr>
        <p:spPr>
          <a:xfrm>
            <a:off x="5511206" y="4637906"/>
            <a:ext cx="1166714" cy="40127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buClr>
                <a:srgbClr val="000000"/>
              </a:buClr>
            </a:pPr>
            <a:r>
              <a:rPr lang="en-US" sz="1400" b="1" kern="0" dirty="0">
                <a:solidFill>
                  <a:srgbClr val="C00000"/>
                </a:solidFill>
                <a:latin typeface="Arial"/>
                <a:sym typeface="Arial"/>
              </a:rPr>
              <a:t>218</a:t>
            </a:r>
          </a:p>
        </p:txBody>
      </p:sp>
      <p:sp>
        <p:nvSpPr>
          <p:cNvPr id="25" name="Rectangle 24">
            <a:extLst>
              <a:ext uri="{FF2B5EF4-FFF2-40B4-BE49-F238E27FC236}">
                <a16:creationId xmlns:a16="http://schemas.microsoft.com/office/drawing/2014/main" id="{D932377C-1ACD-1874-700B-AF343898DC62}"/>
              </a:ext>
            </a:extLst>
          </p:cNvPr>
          <p:cNvSpPr/>
          <p:nvPr/>
        </p:nvSpPr>
        <p:spPr>
          <a:xfrm>
            <a:off x="380998" y="5544898"/>
            <a:ext cx="6180441" cy="59416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285750" indent="-285750">
              <a:spcBef>
                <a:spcPts val="300"/>
              </a:spcBef>
              <a:spcAft>
                <a:spcPts val="300"/>
              </a:spcAft>
              <a:buClr>
                <a:srgbClr val="000000"/>
              </a:buClr>
              <a:buFont typeface="Wingdings" panose="05000000000000000000" pitchFamily="2" charset="2"/>
              <a:buChar char="Ø"/>
            </a:pPr>
            <a:r>
              <a:rPr lang="en-US" sz="1100" kern="0" dirty="0">
                <a:solidFill>
                  <a:srgbClr val="000000"/>
                </a:solidFill>
                <a:latin typeface="Arial"/>
                <a:sym typeface="Arial"/>
              </a:rPr>
              <a:t>Solid: races are not considered competitive and are not likely to become closely contested</a:t>
            </a:r>
          </a:p>
          <a:p>
            <a:pPr marL="285750" indent="-285750">
              <a:spcBef>
                <a:spcPts val="300"/>
              </a:spcBef>
              <a:spcAft>
                <a:spcPts val="300"/>
              </a:spcAft>
              <a:buClr>
                <a:srgbClr val="000000"/>
              </a:buClr>
              <a:buFont typeface="Wingdings" panose="05000000000000000000" pitchFamily="2" charset="2"/>
              <a:buChar char="Ø"/>
            </a:pPr>
            <a:r>
              <a:rPr lang="en-US" sz="1100" kern="0" dirty="0">
                <a:solidFill>
                  <a:srgbClr val="000000"/>
                </a:solidFill>
                <a:latin typeface="Arial"/>
                <a:sym typeface="Arial"/>
              </a:rPr>
              <a:t>Likely: races are not considered competitive but have the potential to become engaged</a:t>
            </a:r>
          </a:p>
          <a:p>
            <a:pPr marL="285750" indent="-285750">
              <a:spcBef>
                <a:spcPts val="300"/>
              </a:spcBef>
              <a:spcAft>
                <a:spcPts val="300"/>
              </a:spcAft>
              <a:buClr>
                <a:srgbClr val="000000"/>
              </a:buClr>
              <a:buFont typeface="Wingdings" panose="05000000000000000000" pitchFamily="2" charset="2"/>
              <a:buChar char="Ø"/>
            </a:pPr>
            <a:endParaRPr lang="en-US" sz="1100" kern="0" dirty="0">
              <a:solidFill>
                <a:srgbClr val="000000"/>
              </a:solidFill>
              <a:latin typeface="Arial"/>
              <a:sym typeface="Arial"/>
            </a:endParaRPr>
          </a:p>
        </p:txBody>
      </p:sp>
      <p:sp>
        <p:nvSpPr>
          <p:cNvPr id="26" name="Rectangle 25">
            <a:extLst>
              <a:ext uri="{FF2B5EF4-FFF2-40B4-BE49-F238E27FC236}">
                <a16:creationId xmlns:a16="http://schemas.microsoft.com/office/drawing/2014/main" id="{806F0A79-19E5-4759-BC70-AEEC9DC66216}"/>
              </a:ext>
            </a:extLst>
          </p:cNvPr>
          <p:cNvSpPr/>
          <p:nvPr/>
        </p:nvSpPr>
        <p:spPr>
          <a:xfrm>
            <a:off x="6464590" y="5544898"/>
            <a:ext cx="5344880" cy="59416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285750" indent="-285750">
              <a:spcBef>
                <a:spcPts val="300"/>
              </a:spcBef>
              <a:spcAft>
                <a:spcPts val="300"/>
              </a:spcAft>
              <a:buClr>
                <a:srgbClr val="000000"/>
              </a:buClr>
              <a:buFont typeface="Wingdings" panose="05000000000000000000" pitchFamily="2" charset="2"/>
              <a:buChar char="Ø"/>
            </a:pPr>
            <a:r>
              <a:rPr lang="en-US" sz="1100" kern="0" dirty="0">
                <a:solidFill>
                  <a:srgbClr val="000000"/>
                </a:solidFill>
                <a:latin typeface="Arial"/>
                <a:sym typeface="Arial"/>
              </a:rPr>
              <a:t>Lean: races are considered competitive but one party has an advantage</a:t>
            </a:r>
          </a:p>
          <a:p>
            <a:pPr marL="285750" indent="-285750">
              <a:spcBef>
                <a:spcPts val="300"/>
              </a:spcBef>
              <a:spcAft>
                <a:spcPts val="300"/>
              </a:spcAft>
              <a:buClr>
                <a:srgbClr val="000000"/>
              </a:buClr>
              <a:buFont typeface="Wingdings" panose="05000000000000000000" pitchFamily="2" charset="2"/>
              <a:buChar char="Ø"/>
            </a:pPr>
            <a:r>
              <a:rPr lang="en-US" sz="1100" kern="0" dirty="0">
                <a:solidFill>
                  <a:srgbClr val="000000"/>
                </a:solidFill>
                <a:latin typeface="Arial"/>
                <a:sym typeface="Arial"/>
              </a:rPr>
              <a:t>Toss up: races are the most competitive, either party has a good chance of winning</a:t>
            </a:r>
          </a:p>
          <a:p>
            <a:pPr marL="285750" indent="-285750">
              <a:spcBef>
                <a:spcPts val="300"/>
              </a:spcBef>
              <a:spcAft>
                <a:spcPts val="300"/>
              </a:spcAft>
              <a:buClr>
                <a:srgbClr val="000000"/>
              </a:buClr>
              <a:buFont typeface="Wingdings" panose="05000000000000000000" pitchFamily="2" charset="2"/>
              <a:buChar char="Ø"/>
            </a:pPr>
            <a:endParaRPr lang="en-US" sz="1100" kern="0" dirty="0">
              <a:solidFill>
                <a:srgbClr val="000000"/>
              </a:solidFill>
              <a:latin typeface="Arial"/>
              <a:sym typeface="Arial"/>
            </a:endParaRPr>
          </a:p>
        </p:txBody>
      </p:sp>
    </p:spTree>
    <p:extLst>
      <p:ext uri="{BB962C8B-B14F-4D97-AF65-F5344CB8AC3E}">
        <p14:creationId xmlns:p14="http://schemas.microsoft.com/office/powerpoint/2010/main" val="8071219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C3DB80-8F61-A308-0913-476FC2AA8908}"/>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C78339C-4BB6-AABE-BF7E-3B563D54A11B}"/>
              </a:ext>
            </a:extLst>
          </p:cNvPr>
          <p:cNvSpPr>
            <a:spLocks noGrp="1"/>
          </p:cNvSpPr>
          <p:nvPr>
            <p:ph type="sldNum" sz="quarter" idx="11"/>
          </p:nvPr>
        </p:nvSpPr>
        <p:spPr/>
        <p:txBody>
          <a:bodyPr/>
          <a:lstStyle/>
          <a:p>
            <a:pPr>
              <a:buClr>
                <a:srgbClr val="000000"/>
              </a:buClr>
            </a:pPr>
            <a:fld id="{E0026180-5FF4-4449-9EF9-6228C591BDEC}" type="slidenum">
              <a:rPr lang="en-US" kern="0">
                <a:solidFill>
                  <a:srgbClr val="000000">
                    <a:tint val="82000"/>
                  </a:srgbClr>
                </a:solidFill>
                <a:latin typeface="Arial"/>
                <a:cs typeface="Arial"/>
                <a:sym typeface="Arial"/>
              </a:rPr>
              <a:pPr>
                <a:buClr>
                  <a:srgbClr val="000000"/>
                </a:buClr>
              </a:pPr>
              <a:t>9</a:t>
            </a:fld>
            <a:endParaRPr lang="en-US" kern="0" dirty="0">
              <a:solidFill>
                <a:srgbClr val="000000">
                  <a:tint val="82000"/>
                </a:srgbClr>
              </a:solidFill>
              <a:latin typeface="Arial"/>
              <a:cs typeface="Arial"/>
              <a:sym typeface="Arial"/>
            </a:endParaRPr>
          </a:p>
        </p:txBody>
      </p:sp>
      <p:sp>
        <p:nvSpPr>
          <p:cNvPr id="3" name="Title 2">
            <a:extLst>
              <a:ext uri="{FF2B5EF4-FFF2-40B4-BE49-F238E27FC236}">
                <a16:creationId xmlns:a16="http://schemas.microsoft.com/office/drawing/2014/main" id="{0A6D4FB9-8E68-651B-4715-14C0A026BF4A}"/>
              </a:ext>
            </a:extLst>
          </p:cNvPr>
          <p:cNvSpPr>
            <a:spLocks noGrp="1"/>
          </p:cNvSpPr>
          <p:nvPr>
            <p:ph type="title"/>
          </p:nvPr>
        </p:nvSpPr>
        <p:spPr/>
        <p:txBody>
          <a:bodyPr/>
          <a:lstStyle/>
          <a:p>
            <a:r>
              <a:rPr lang="en-US" dirty="0"/>
              <a:t>2026 OPPORTUNITIES: U.S. SENATE</a:t>
            </a:r>
          </a:p>
        </p:txBody>
      </p:sp>
      <p:sp>
        <p:nvSpPr>
          <p:cNvPr id="4" name="Text Placeholder 3">
            <a:extLst>
              <a:ext uri="{FF2B5EF4-FFF2-40B4-BE49-F238E27FC236}">
                <a16:creationId xmlns:a16="http://schemas.microsoft.com/office/drawing/2014/main" id="{5E762A01-05DB-404D-C05B-60C4BBF350E2}"/>
              </a:ext>
            </a:extLst>
          </p:cNvPr>
          <p:cNvSpPr>
            <a:spLocks noGrp="1"/>
          </p:cNvSpPr>
          <p:nvPr>
            <p:ph type="body" sz="quarter" idx="12"/>
          </p:nvPr>
        </p:nvSpPr>
        <p:spPr/>
        <p:txBody>
          <a:bodyPr/>
          <a:lstStyle/>
          <a:p>
            <a:endParaRPr lang="en-US" dirty="0"/>
          </a:p>
        </p:txBody>
      </p:sp>
      <p:pic>
        <p:nvPicPr>
          <p:cNvPr id="6" name="Picture 5">
            <a:extLst>
              <a:ext uri="{FF2B5EF4-FFF2-40B4-BE49-F238E27FC236}">
                <a16:creationId xmlns:a16="http://schemas.microsoft.com/office/drawing/2014/main" id="{A099122E-F0EE-3607-D163-C64F1C4ABC8B}"/>
              </a:ext>
            </a:extLst>
          </p:cNvPr>
          <p:cNvPicPr>
            <a:picLocks noChangeAspect="1"/>
          </p:cNvPicPr>
          <p:nvPr/>
        </p:nvPicPr>
        <p:blipFill>
          <a:blip r:embed="rId3">
            <a:clrChange>
              <a:clrFrom>
                <a:srgbClr val="FFFFFF"/>
              </a:clrFrom>
              <a:clrTo>
                <a:srgbClr val="FFFFFF">
                  <a:alpha val="0"/>
                </a:srgbClr>
              </a:clrTo>
            </a:clrChange>
          </a:blip>
          <a:srcRect r="19208"/>
          <a:stretch/>
        </p:blipFill>
        <p:spPr>
          <a:xfrm>
            <a:off x="6807344" y="1237788"/>
            <a:ext cx="4692481" cy="1277644"/>
          </a:xfrm>
          <a:prstGeom prst="rect">
            <a:avLst/>
          </a:prstGeom>
        </p:spPr>
      </p:pic>
      <p:pic>
        <p:nvPicPr>
          <p:cNvPr id="7" name="Picture 6">
            <a:extLst>
              <a:ext uri="{FF2B5EF4-FFF2-40B4-BE49-F238E27FC236}">
                <a16:creationId xmlns:a16="http://schemas.microsoft.com/office/drawing/2014/main" id="{BBDF0A8B-A9D3-5DD4-1728-117FBAF0EB04}"/>
              </a:ext>
            </a:extLst>
          </p:cNvPr>
          <p:cNvPicPr>
            <a:picLocks noChangeAspect="1"/>
          </p:cNvPicPr>
          <p:nvPr/>
        </p:nvPicPr>
        <p:blipFill>
          <a:blip r:embed="rId4">
            <a:clrChange>
              <a:clrFrom>
                <a:srgbClr val="FFFFFF"/>
              </a:clrFrom>
              <a:clrTo>
                <a:srgbClr val="FFFFFF">
                  <a:alpha val="0"/>
                </a:srgbClr>
              </a:clrTo>
            </a:clrChange>
          </a:blip>
          <a:srcRect r="19522"/>
          <a:stretch/>
        </p:blipFill>
        <p:spPr>
          <a:xfrm>
            <a:off x="6807343" y="4907734"/>
            <a:ext cx="4850460" cy="1409251"/>
          </a:xfrm>
          <a:prstGeom prst="rect">
            <a:avLst/>
          </a:prstGeom>
        </p:spPr>
      </p:pic>
      <p:pic>
        <p:nvPicPr>
          <p:cNvPr id="8" name="Picture 4" descr="Why Republicans start out as favorites in the 2026 Senate elections - ABC  News">
            <a:extLst>
              <a:ext uri="{FF2B5EF4-FFF2-40B4-BE49-F238E27FC236}">
                <a16:creationId xmlns:a16="http://schemas.microsoft.com/office/drawing/2014/main" id="{9388920C-885D-50CA-7927-650CF13FB03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5000" t="5854" r="4330" b="6125"/>
          <a:stretch/>
        </p:blipFill>
        <p:spPr bwMode="auto">
          <a:xfrm>
            <a:off x="6807343" y="2603990"/>
            <a:ext cx="4336988" cy="2368282"/>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F276005D-3689-4262-74DC-5BC16293DF6B}"/>
              </a:ext>
            </a:extLst>
          </p:cNvPr>
          <p:cNvSpPr/>
          <p:nvPr/>
        </p:nvSpPr>
        <p:spPr>
          <a:xfrm>
            <a:off x="380999" y="1283515"/>
            <a:ext cx="5486401" cy="365760"/>
          </a:xfrm>
          <a:prstGeom prst="rect">
            <a:avLst/>
          </a:prstGeom>
          <a:solidFill>
            <a:srgbClr val="03426A"/>
          </a:solidFill>
          <a:ln w="12700">
            <a:solidFill>
              <a:srgbClr val="029ED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buClr>
                <a:srgbClr val="000000"/>
              </a:buClr>
            </a:pPr>
            <a:r>
              <a:rPr lang="en-US" sz="1400" b="1" kern="0" dirty="0">
                <a:solidFill>
                  <a:srgbClr val="FFFFFF"/>
                </a:solidFill>
                <a:latin typeface="Arial"/>
                <a:sym typeface="Arial"/>
              </a:rPr>
              <a:t>Commentary</a:t>
            </a:r>
          </a:p>
        </p:txBody>
      </p:sp>
      <p:sp>
        <p:nvSpPr>
          <p:cNvPr id="10" name="Rectangle 9">
            <a:extLst>
              <a:ext uri="{FF2B5EF4-FFF2-40B4-BE49-F238E27FC236}">
                <a16:creationId xmlns:a16="http://schemas.microsoft.com/office/drawing/2014/main" id="{C1646ABC-5261-AE8C-5398-900DD63E3316}"/>
              </a:ext>
            </a:extLst>
          </p:cNvPr>
          <p:cNvSpPr/>
          <p:nvPr/>
        </p:nvSpPr>
        <p:spPr>
          <a:xfrm>
            <a:off x="380998" y="1705856"/>
            <a:ext cx="5486400" cy="435082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285750" indent="-285750">
              <a:spcBef>
                <a:spcPts val="600"/>
              </a:spcBef>
              <a:spcAft>
                <a:spcPts val="600"/>
              </a:spcAft>
              <a:buClr>
                <a:srgbClr val="000000"/>
              </a:buClr>
              <a:buFont typeface="Wingdings" panose="05000000000000000000" pitchFamily="2" charset="2"/>
              <a:buChar char="Ø"/>
            </a:pPr>
            <a:r>
              <a:rPr lang="en-US" sz="1400" b="1" kern="0" dirty="0">
                <a:solidFill>
                  <a:srgbClr val="03426A"/>
                </a:solidFill>
                <a:latin typeface="Arial"/>
                <a:sym typeface="Arial"/>
              </a:rPr>
              <a:t>35 seats up, including special elections in Florida (Rubio) and Ohio (Vance), of which 22 are held by Republicans.</a:t>
            </a:r>
          </a:p>
          <a:p>
            <a:pPr marL="285750" indent="-285750">
              <a:spcBef>
                <a:spcPts val="600"/>
              </a:spcBef>
              <a:spcAft>
                <a:spcPts val="600"/>
              </a:spcAft>
              <a:buClr>
                <a:srgbClr val="000000"/>
              </a:buClr>
              <a:buFont typeface="Wingdings" panose="05000000000000000000" pitchFamily="2" charset="2"/>
              <a:buChar char="Ø"/>
            </a:pPr>
            <a:r>
              <a:rPr lang="en-US" sz="1400" b="1" kern="0" dirty="0">
                <a:solidFill>
                  <a:srgbClr val="03426A"/>
                </a:solidFill>
                <a:latin typeface="Arial"/>
                <a:sym typeface="Arial"/>
              </a:rPr>
              <a:t>Democrats need to net four seats to flip the Senate.</a:t>
            </a:r>
          </a:p>
          <a:p>
            <a:pPr marL="285750" indent="-285750">
              <a:spcBef>
                <a:spcPts val="600"/>
              </a:spcBef>
              <a:spcAft>
                <a:spcPts val="600"/>
              </a:spcAft>
              <a:buClr>
                <a:srgbClr val="000000"/>
              </a:buClr>
              <a:buFont typeface="Wingdings" panose="05000000000000000000" pitchFamily="2" charset="2"/>
              <a:buChar char="Ø"/>
            </a:pPr>
            <a:r>
              <a:rPr lang="en-US" sz="1400" b="1" kern="0" dirty="0">
                <a:solidFill>
                  <a:srgbClr val="03426A"/>
                </a:solidFill>
                <a:latin typeface="Arial"/>
                <a:sym typeface="Arial"/>
              </a:rPr>
              <a:t>Republicans are defending just one seat in a state Kamala Harris carried in November (Susan Collins in Maine).</a:t>
            </a:r>
          </a:p>
          <a:p>
            <a:pPr marL="285750" indent="-285750">
              <a:spcBef>
                <a:spcPts val="600"/>
              </a:spcBef>
              <a:spcAft>
                <a:spcPts val="600"/>
              </a:spcAft>
              <a:buClr>
                <a:srgbClr val="000000"/>
              </a:buClr>
              <a:buFont typeface="Wingdings" panose="05000000000000000000" pitchFamily="2" charset="2"/>
              <a:buChar char="Ø"/>
            </a:pPr>
            <a:r>
              <a:rPr lang="en-US" sz="1400" b="1" kern="0" dirty="0">
                <a:solidFill>
                  <a:srgbClr val="03426A"/>
                </a:solidFill>
                <a:latin typeface="Arial"/>
                <a:sym typeface="Arial"/>
              </a:rPr>
              <a:t>Georgia’s Jon Ossoff (D) and Michigan’s seat vacated by Gary Peters (D) are up for re-election in states Donald Trump won.</a:t>
            </a:r>
          </a:p>
          <a:p>
            <a:pPr marL="285750" indent="-285750">
              <a:spcBef>
                <a:spcPts val="600"/>
              </a:spcBef>
              <a:spcAft>
                <a:spcPts val="600"/>
              </a:spcAft>
              <a:buClr>
                <a:srgbClr val="000000"/>
              </a:buClr>
              <a:buFont typeface="Wingdings" panose="05000000000000000000" pitchFamily="2" charset="2"/>
              <a:buChar char="Ø"/>
            </a:pPr>
            <a:r>
              <a:rPr lang="en-US" sz="1400" b="1" kern="0" dirty="0">
                <a:solidFill>
                  <a:srgbClr val="03426A"/>
                </a:solidFill>
                <a:latin typeface="Arial"/>
                <a:sym typeface="Arial"/>
              </a:rPr>
              <a:t>North Carolina’s race vacated by Sen. Thom Tillis (R) will be one to watch closely.</a:t>
            </a:r>
          </a:p>
          <a:p>
            <a:pPr marL="285750" indent="-285750">
              <a:spcBef>
                <a:spcPts val="600"/>
              </a:spcBef>
              <a:spcAft>
                <a:spcPts val="600"/>
              </a:spcAft>
              <a:buClr>
                <a:srgbClr val="000000"/>
              </a:buClr>
              <a:buFont typeface="Wingdings" panose="05000000000000000000" pitchFamily="2" charset="2"/>
              <a:buChar char="Ø"/>
            </a:pPr>
            <a:r>
              <a:rPr lang="en-US" sz="1400" b="1" kern="0" dirty="0">
                <a:solidFill>
                  <a:srgbClr val="03426A"/>
                </a:solidFill>
                <a:latin typeface="Arial"/>
                <a:sym typeface="Arial"/>
              </a:rPr>
              <a:t>Will MAGA and GOP voters engage without Trump on the ticket?</a:t>
            </a:r>
          </a:p>
        </p:txBody>
      </p:sp>
    </p:spTree>
    <p:extLst>
      <p:ext uri="{BB962C8B-B14F-4D97-AF65-F5344CB8AC3E}">
        <p14:creationId xmlns:p14="http://schemas.microsoft.com/office/powerpoint/2010/main" val="1323510713"/>
      </p:ext>
    </p:extLst>
  </p:cSld>
  <p:clrMapOvr>
    <a:masterClrMapping/>
  </p:clrMapOvr>
</p:sld>
</file>

<file path=ppt/theme/theme1.xml><?xml version="1.0" encoding="utf-8"?>
<a:theme xmlns:a="http://schemas.openxmlformats.org/drawingml/2006/main" name="Office Theme">
  <a:themeElements>
    <a:clrScheme name="IEC National Brand">
      <a:dk1>
        <a:srgbClr val="000000"/>
      </a:dk1>
      <a:lt1>
        <a:srgbClr val="FFFFFF"/>
      </a:lt1>
      <a:dk2>
        <a:srgbClr val="192D61"/>
      </a:dk2>
      <a:lt2>
        <a:srgbClr val="FFFFFF"/>
      </a:lt2>
      <a:accent1>
        <a:srgbClr val="AA2B28"/>
      </a:accent1>
      <a:accent2>
        <a:srgbClr val="DD3535"/>
      </a:accent2>
      <a:accent3>
        <a:srgbClr val="0536A4"/>
      </a:accent3>
      <a:accent4>
        <a:srgbClr val="45ABD6"/>
      </a:accent4>
      <a:accent5>
        <a:srgbClr val="BDD640"/>
      </a:accent5>
      <a:accent6>
        <a:srgbClr val="FADF53"/>
      </a:accent6>
      <a:hlink>
        <a:srgbClr val="0637A5"/>
      </a:hlink>
      <a:folHlink>
        <a:srgbClr val="45ABD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8A547BA9-7B80-1A43-AFB5-4443982C34F4}" vid="{5607113D-595E-F74F-8BBC-3E27E2351FF4}"/>
    </a:ext>
  </a:extLst>
</a:theme>
</file>

<file path=ppt/theme/theme2.xml><?xml version="1.0" encoding="utf-8"?>
<a:theme xmlns:a="http://schemas.openxmlformats.org/drawingml/2006/main" name="GASolution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ilk Glass">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S_ppt_Template" id="{E65076E9-E88C-450F-B211-A25D714A1C54}" vid="{87E4D6E4-8472-4313-B0BE-67925496F07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a98d785b-a573-4648-a687-d73070f116ca" xsi:nil="true"/>
    <Date xmlns="e7d83ab9-40ce-4f6a-9d5b-bb8228ec9b2e" xsi:nil="true"/>
    <ArchiveLocation xmlns="e7d83ab9-40ce-4f6a-9d5b-bb8228ec9b2e" xsi:nil="true"/>
    <lcf76f155ced4ddcb4097134ff3c332f xmlns="e7d83ab9-40ce-4f6a-9d5b-bb8228ec9b2e">
      <Terms xmlns="http://schemas.microsoft.com/office/infopath/2007/PartnerControls"/>
    </lcf76f155ced4ddcb4097134ff3c332f>
    <Archive xmlns="e7d83ab9-40ce-4f6a-9d5b-bb8228ec9b2e">false</Archiv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02789192BF4824BBEDA3AC9FCF428B3" ma:contentTypeVersion="24" ma:contentTypeDescription="Create a new document." ma:contentTypeScope="" ma:versionID="36d2018cb50a28c9b5f96b3b6ae54b03">
  <xsd:schema xmlns:xsd="http://www.w3.org/2001/XMLSchema" xmlns:xs="http://www.w3.org/2001/XMLSchema" xmlns:p="http://schemas.microsoft.com/office/2006/metadata/properties" xmlns:ns2="a98d785b-a573-4648-a687-d73070f116ca" xmlns:ns3="e7d83ab9-40ce-4f6a-9d5b-bb8228ec9b2e" targetNamespace="http://schemas.microsoft.com/office/2006/metadata/properties" ma:root="true" ma:fieldsID="dc888b5427a905f175d2fa7a189ec795" ns2:_="" ns3:_="">
    <xsd:import namespace="a98d785b-a573-4648-a687-d73070f116ca"/>
    <xsd:import namespace="e7d83ab9-40ce-4f6a-9d5b-bb8228ec9b2e"/>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ServiceAutoKeyPoints" minOccurs="0"/>
                <xsd:element ref="ns3:MediaServiceKeyPoints" minOccurs="0"/>
                <xsd:element ref="ns3:Date" minOccurs="0"/>
                <xsd:element ref="ns3:MediaLengthInSeconds" minOccurs="0"/>
                <xsd:element ref="ns3:lcf76f155ced4ddcb4097134ff3c332f" minOccurs="0"/>
                <xsd:element ref="ns2:TaxCatchAll" minOccurs="0"/>
                <xsd:element ref="ns3:MediaServiceSearchProperties" minOccurs="0"/>
                <xsd:element ref="ns3:MediaServiceObjectDetectorVersions" minOccurs="0"/>
                <xsd:element ref="ns3:Archive" minOccurs="0"/>
                <xsd:element ref="ns3:ArchiveLocation"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8d785b-a573-4648-a687-d73070f116ca"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d3276885-7dfa-4cd0-820a-7be052c89ea5}" ma:internalName="TaxCatchAll" ma:showField="CatchAllData" ma:web="a98d785b-a573-4648-a687-d73070f116ca">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7d83ab9-40ce-4f6a-9d5b-bb8228ec9b2e"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 ma:index="20" nillable="true" ma:displayName="Date" ma:format="DateOnly" ma:internalName="Date">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52a3306c-a91f-4216-84a6-267e9c23c602" ma:termSetId="09814cd3-568e-fe90-9814-8d621ff8fb84" ma:anchorId="fba54fb3-c3e1-fe81-a776-ca4b69148c4d" ma:open="true" ma:isKeyword="false">
      <xsd:complexType>
        <xsd:sequence>
          <xsd:element ref="pc:Terms" minOccurs="0" maxOccurs="1"/>
        </xsd:sequence>
      </xsd:complex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element name="Archive" ma:index="27" nillable="true" ma:displayName="Archive" ma:default="0" ma:description="File is Archived Status" ma:format="Dropdown" ma:internalName="Archive">
      <xsd:simpleType>
        <xsd:restriction base="dms:Boolean"/>
      </xsd:simpleType>
    </xsd:element>
    <xsd:element name="ArchiveLocation" ma:index="28" nillable="true" ma:displayName="Archive Location" ma:description="If file archived then it is located at this location" ma:format="Dropdown" ma:internalName="ArchiveLocation">
      <xsd:simpleType>
        <xsd:restriction base="dms:Note">
          <xsd:maxLength value="255"/>
        </xsd:restriction>
      </xsd:simpleType>
    </xsd:element>
    <xsd:element name="MediaServiceBillingMetadata" ma:index="29"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E86A9E0-5B93-48EA-B2CB-81721C207FEE}">
  <ds:schemaRefs>
    <ds:schemaRef ds:uri="http://schemas.microsoft.com/office/2006/metadata/properties"/>
    <ds:schemaRef ds:uri="http://schemas.microsoft.com/office/infopath/2007/PartnerControls"/>
    <ds:schemaRef ds:uri="a98d785b-a573-4648-a687-d73070f116ca"/>
    <ds:schemaRef ds:uri="e7d83ab9-40ce-4f6a-9d5b-bb8228ec9b2e"/>
  </ds:schemaRefs>
</ds:datastoreItem>
</file>

<file path=customXml/itemProps2.xml><?xml version="1.0" encoding="utf-8"?>
<ds:datastoreItem xmlns:ds="http://schemas.openxmlformats.org/officeDocument/2006/customXml" ds:itemID="{32A0CD81-CF3E-412A-B86F-510B5C2F430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98d785b-a573-4648-a687-d73070f116ca"/>
    <ds:schemaRef ds:uri="e7d83ab9-40ce-4f6a-9d5b-bb8228ec9b2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DF48468-0BF8-45BF-B83C-4AB2470D8DC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IEC National PPT Template 2026</Template>
  <TotalTime>6414</TotalTime>
  <Words>2396</Words>
  <Application>Microsoft Office PowerPoint</Application>
  <PresentationFormat>Widescreen</PresentationFormat>
  <Paragraphs>332</Paragraphs>
  <Slides>22</Slides>
  <Notes>7</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22</vt:i4>
      </vt:variant>
    </vt:vector>
  </HeadingPairs>
  <TitlesOfParts>
    <vt:vector size="27" baseType="lpstr">
      <vt:lpstr>Aptos</vt:lpstr>
      <vt:lpstr>Arial</vt:lpstr>
      <vt:lpstr>Wingdings</vt:lpstr>
      <vt:lpstr>Office Theme</vt:lpstr>
      <vt:lpstr>GASolutions</vt:lpstr>
      <vt:lpstr>Plug in to Policy Conference: an Outlet for Meaningful Advocacy</vt:lpstr>
      <vt:lpstr>Issues and Context</vt:lpstr>
      <vt:lpstr>REPUBLICANS HAVE A NARROW HOUSE MAJORITY</vt:lpstr>
      <vt:lpstr>53 SEAT REPUBLICAN U.S. SENATE MAJORITY</vt:lpstr>
      <vt:lpstr>KEY IEC POLICY ISSUES </vt:lpstr>
      <vt:lpstr>LABOR POLICY: GOOD, BAD, AND UGLY</vt:lpstr>
      <vt:lpstr>2026 OUTLOOK: VERY COMPETITIVE U.S. HOUSE</vt:lpstr>
      <vt:lpstr>2026 U.S. HOUSE ELECTIONS</vt:lpstr>
      <vt:lpstr>2026 OPPORTUNITIES: U.S. SENATE</vt:lpstr>
      <vt:lpstr>2026 U.S. SENATE ELECTIONS</vt:lpstr>
      <vt:lpstr>2026 OUTLOOK: U.S. SENATE</vt:lpstr>
      <vt:lpstr>Policy Conference Schedule</vt:lpstr>
      <vt:lpstr>Schedule – Day 1</vt:lpstr>
      <vt:lpstr>Schedule – Day 2 (Morning)</vt:lpstr>
      <vt:lpstr>Schedule – Day 2 (Afternoon)</vt:lpstr>
      <vt:lpstr>Schedule – Day 3</vt:lpstr>
      <vt:lpstr>Focus Areas</vt:lpstr>
      <vt:lpstr>Previous Attendee Testimonial</vt:lpstr>
      <vt:lpstr>Know Before You Go</vt:lpstr>
      <vt:lpstr>Discuss What Matters to You</vt:lpstr>
      <vt:lpstr>Be Yourself</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Jeremy Croft (IG)</dc:creator>
  <cp:lastModifiedBy>Jeremy Croft (IG)</cp:lastModifiedBy>
  <cp:revision>7</cp:revision>
  <dcterms:created xsi:type="dcterms:W3CDTF">2026-02-05T16:01:34Z</dcterms:created>
  <dcterms:modified xsi:type="dcterms:W3CDTF">2026-02-10T22:44:31Z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0x010100002789192BF4824BBEDA3AC9FCF428B3</vt:lpwstr>
  </property>
</Properties>
</file>